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1"/>
  </p:notesMasterIdLst>
  <p:handoutMasterIdLst>
    <p:handoutMasterId r:id="rId52"/>
  </p:handoutMasterIdLst>
  <p:sldIdLst>
    <p:sldId id="256" r:id="rId2"/>
    <p:sldId id="258" r:id="rId3"/>
    <p:sldId id="404" r:id="rId4"/>
    <p:sldId id="447" r:id="rId5"/>
    <p:sldId id="448" r:id="rId6"/>
    <p:sldId id="405" r:id="rId7"/>
    <p:sldId id="428" r:id="rId8"/>
    <p:sldId id="406" r:id="rId9"/>
    <p:sldId id="416" r:id="rId10"/>
    <p:sldId id="414" r:id="rId11"/>
    <p:sldId id="411" r:id="rId12"/>
    <p:sldId id="425" r:id="rId13"/>
    <p:sldId id="419" r:id="rId14"/>
    <p:sldId id="431" r:id="rId15"/>
    <p:sldId id="432" r:id="rId16"/>
    <p:sldId id="418" r:id="rId17"/>
    <p:sldId id="438" r:id="rId18"/>
    <p:sldId id="407" r:id="rId19"/>
    <p:sldId id="408" r:id="rId20"/>
    <p:sldId id="409" r:id="rId21"/>
    <p:sldId id="417" r:id="rId22"/>
    <p:sldId id="420" r:id="rId23"/>
    <p:sldId id="412" r:id="rId24"/>
    <p:sldId id="426" r:id="rId25"/>
    <p:sldId id="413" r:id="rId26"/>
    <p:sldId id="421" r:id="rId27"/>
    <p:sldId id="427" r:id="rId28"/>
    <p:sldId id="422" r:id="rId29"/>
    <p:sldId id="435" r:id="rId30"/>
    <p:sldId id="436" r:id="rId31"/>
    <p:sldId id="437" r:id="rId32"/>
    <p:sldId id="433" r:id="rId33"/>
    <p:sldId id="434" r:id="rId34"/>
    <p:sldId id="423" r:id="rId35"/>
    <p:sldId id="402" r:id="rId36"/>
    <p:sldId id="446" r:id="rId37"/>
    <p:sldId id="424" r:id="rId38"/>
    <p:sldId id="410" r:id="rId39"/>
    <p:sldId id="439" r:id="rId40"/>
    <p:sldId id="444" r:id="rId41"/>
    <p:sldId id="443" r:id="rId42"/>
    <p:sldId id="442" r:id="rId43"/>
    <p:sldId id="440" r:id="rId44"/>
    <p:sldId id="429" r:id="rId45"/>
    <p:sldId id="441" r:id="rId46"/>
    <p:sldId id="445" r:id="rId47"/>
    <p:sldId id="403" r:id="rId48"/>
    <p:sldId id="401" r:id="rId49"/>
    <p:sldId id="43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74A6"/>
    <a:srgbClr val="3C9DAC"/>
    <a:srgbClr val="099809"/>
    <a:srgbClr val="C6183D"/>
    <a:srgbClr val="F5A6AE"/>
    <a:srgbClr val="BF0C0C"/>
    <a:srgbClr val="785AA1"/>
    <a:srgbClr val="F2F2F2"/>
    <a:srgbClr val="8B3195"/>
    <a:srgbClr val="6260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0129" autoAdjust="0"/>
  </p:normalViewPr>
  <p:slideViewPr>
    <p:cSldViewPr>
      <p:cViewPr varScale="1">
        <p:scale>
          <a:sx n="99" d="100"/>
          <a:sy n="99" d="100"/>
        </p:scale>
        <p:origin x="1236" y="84"/>
      </p:cViewPr>
      <p:guideLst>
        <p:guide orient="horz" pos="2160"/>
        <p:guide pos="3840"/>
      </p:guideLst>
    </p:cSldViewPr>
  </p:slideViewPr>
  <p:notesTextViewPr>
    <p:cViewPr>
      <p:scale>
        <a:sx n="100" d="100"/>
        <a:sy n="100" d="100"/>
      </p:scale>
      <p:origin x="0" y="0"/>
    </p:cViewPr>
  </p:notesTextViewPr>
  <p:notesViewPr>
    <p:cSldViewPr>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hyperlink" Target="https://www.nature.com/articles/srep05918" TargetMode="External"/><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hyperlink" Target="https://arxiv.org/abs/1606.05771" TargetMode="External"/><Relationship Id="rId1" Type="http://schemas.openxmlformats.org/officeDocument/2006/relationships/hyperlink" Target="https://jmlr.csail.mit.edu/papers/volume10/liu09a/liu09a.pdf" TargetMode="Externa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hyperlink" Target="https://arxiv.org/abs/1510.05677" TargetMode="External"/><Relationship Id="rId9" Type="http://schemas.openxmlformats.org/officeDocument/2006/relationships/image" Target="../media/image34.png"/><Relationship Id="rId1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hyperlink" Target="https://arxiv.org/abs/1606.05771" TargetMode="External"/><Relationship Id="rId13" Type="http://schemas.openxmlformats.org/officeDocument/2006/relationships/image" Target="../media/image39.svg"/><Relationship Id="rId3" Type="http://schemas.openxmlformats.org/officeDocument/2006/relationships/image" Target="../media/image32.png"/><Relationship Id="rId7" Type="http://schemas.openxmlformats.org/officeDocument/2006/relationships/image" Target="../media/image35.svg"/><Relationship Id="rId12" Type="http://schemas.openxmlformats.org/officeDocument/2006/relationships/image" Target="../media/image38.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4.png"/><Relationship Id="rId11" Type="http://schemas.openxmlformats.org/officeDocument/2006/relationships/hyperlink" Target="https://www.nature.com/articles/srep05918" TargetMode="External"/><Relationship Id="rId5" Type="http://schemas.openxmlformats.org/officeDocument/2006/relationships/hyperlink" Target="https://jmlr.csail.mit.edu/papers/volume10/liu09a/liu09a.pdf" TargetMode="External"/><Relationship Id="rId10" Type="http://schemas.openxmlformats.org/officeDocument/2006/relationships/image" Target="../media/image37.svg"/><Relationship Id="rId4" Type="http://schemas.openxmlformats.org/officeDocument/2006/relationships/image" Target="../media/image33.svg"/><Relationship Id="rId9" Type="http://schemas.openxmlformats.org/officeDocument/2006/relationships/image" Target="../media/image36.png"/><Relationship Id="rId14" Type="http://schemas.openxmlformats.org/officeDocument/2006/relationships/hyperlink" Target="https://arxiv.org/abs/1510.05677"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DE1404-9896-4F6F-975D-DF772A4BA2A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B503184-C17E-486B-9496-CEAB8583BC00}">
      <dgm:prSet/>
      <dgm:spPr/>
      <dgm:t>
        <a:bodyPr/>
        <a:lstStyle/>
        <a:p>
          <a:pPr>
            <a:lnSpc>
              <a:spcPct val="100000"/>
            </a:lnSpc>
          </a:pPr>
          <a:r>
            <a:rPr lang="en-US" dirty="0"/>
            <a:t>If continuous data are multivariate normally distributed, then use a Gaussian graphical model (GGM) based on partial correlations.</a:t>
          </a:r>
        </a:p>
      </dgm:t>
    </dgm:pt>
    <dgm:pt modelId="{061D0EE6-2060-4F6F-8D5C-291B6EA34530}" type="parTrans" cxnId="{4583DC6C-F629-424D-B68A-F4E900728473}">
      <dgm:prSet/>
      <dgm:spPr/>
      <dgm:t>
        <a:bodyPr/>
        <a:lstStyle/>
        <a:p>
          <a:endParaRPr lang="en-US"/>
        </a:p>
      </dgm:t>
    </dgm:pt>
    <dgm:pt modelId="{65482F2A-9E1D-4586-B5CC-F4F713DD860E}" type="sibTrans" cxnId="{4583DC6C-F629-424D-B68A-F4E900728473}">
      <dgm:prSet/>
      <dgm:spPr/>
      <dgm:t>
        <a:bodyPr/>
        <a:lstStyle/>
        <a:p>
          <a:endParaRPr lang="en-US"/>
        </a:p>
      </dgm:t>
    </dgm:pt>
    <dgm:pt modelId="{044D7CEA-0000-475E-95F4-8E361F6DABF4}">
      <dgm:prSet/>
      <dgm:spPr/>
      <dgm:t>
        <a:bodyPr/>
        <a:lstStyle/>
        <a:p>
          <a:pPr>
            <a:lnSpc>
              <a:spcPct val="100000"/>
            </a:lnSpc>
          </a:pPr>
          <a:r>
            <a:rPr lang="en-US" dirty="0"/>
            <a:t>If the continuous data are </a:t>
          </a:r>
          <a:r>
            <a:rPr lang="en-US" b="1" dirty="0"/>
            <a:t>not</a:t>
          </a:r>
          <a:r>
            <a:rPr lang="en-US" dirty="0"/>
            <a:t> normally distributed, then a transformation (e.g., nonparanormal transformation, </a:t>
          </a:r>
          <a:r>
            <a:rPr lang="en-US" dirty="0">
              <a:hlinkClick xmlns:r="http://schemas.openxmlformats.org/officeDocument/2006/relationships" r:id="rId1"/>
            </a:rPr>
            <a:t>Liu et al. 2009</a:t>
          </a:r>
          <a:r>
            <a:rPr lang="en-US" dirty="0"/>
            <a:t>) must be applied prior to applying the GGM.</a:t>
          </a:r>
        </a:p>
      </dgm:t>
    </dgm:pt>
    <dgm:pt modelId="{E26BF8BA-167E-448F-B009-B17B00BE10BB}" type="parTrans" cxnId="{626AF352-2C8F-4353-A457-E3C56CE85122}">
      <dgm:prSet/>
      <dgm:spPr/>
      <dgm:t>
        <a:bodyPr/>
        <a:lstStyle/>
        <a:p>
          <a:endParaRPr lang="en-US"/>
        </a:p>
      </dgm:t>
    </dgm:pt>
    <dgm:pt modelId="{E94EBFD9-18B7-4F44-8FCB-9EAD86A21A86}" type="sibTrans" cxnId="{626AF352-2C8F-4353-A457-E3C56CE85122}">
      <dgm:prSet/>
      <dgm:spPr/>
      <dgm:t>
        <a:bodyPr/>
        <a:lstStyle/>
        <a:p>
          <a:endParaRPr lang="en-US"/>
        </a:p>
      </dgm:t>
    </dgm:pt>
    <dgm:pt modelId="{EC98AF62-C87C-4CA0-A3B4-61A0F28E6C20}">
      <dgm:prSet/>
      <dgm:spPr/>
      <dgm:t>
        <a:bodyPr/>
        <a:lstStyle/>
        <a:p>
          <a:pPr>
            <a:lnSpc>
              <a:spcPct val="100000"/>
            </a:lnSpc>
          </a:pPr>
          <a:r>
            <a:rPr lang="en-US" dirty="0"/>
            <a:t>GGM can also be used for ordinal data (e.g., Likert-scale data) wherein the network is based on the polychoric correlations instead of partial correlations (</a:t>
          </a:r>
          <a:r>
            <a:rPr lang="en-US" dirty="0">
              <a:hlinkClick xmlns:r="http://schemas.openxmlformats.org/officeDocument/2006/relationships" r:id="rId2"/>
            </a:rPr>
            <a:t>Epskamp, 2018</a:t>
          </a:r>
          <a:r>
            <a:rPr lang="en-US" dirty="0"/>
            <a:t>).</a:t>
          </a:r>
        </a:p>
      </dgm:t>
    </dgm:pt>
    <dgm:pt modelId="{214A514C-2BDC-42D5-B07E-C9BDF78ADEBC}" type="parTrans" cxnId="{F78B4A8E-061C-41C2-BC0B-40C52D66E8D2}">
      <dgm:prSet/>
      <dgm:spPr/>
      <dgm:t>
        <a:bodyPr/>
        <a:lstStyle/>
        <a:p>
          <a:endParaRPr lang="en-US"/>
        </a:p>
      </dgm:t>
    </dgm:pt>
    <dgm:pt modelId="{7CDA86D9-6E98-4AE6-A5C9-80C58C475EE6}" type="sibTrans" cxnId="{F78B4A8E-061C-41C2-BC0B-40C52D66E8D2}">
      <dgm:prSet/>
      <dgm:spPr/>
      <dgm:t>
        <a:bodyPr/>
        <a:lstStyle/>
        <a:p>
          <a:endParaRPr lang="en-US"/>
        </a:p>
      </dgm:t>
    </dgm:pt>
    <dgm:pt modelId="{91C8CBDA-1742-44B5-AE13-D88FA7E4BE2C}">
      <dgm:prSet/>
      <dgm:spPr/>
      <dgm:t>
        <a:bodyPr/>
        <a:lstStyle/>
        <a:p>
          <a:pPr>
            <a:lnSpc>
              <a:spcPct val="100000"/>
            </a:lnSpc>
          </a:pPr>
          <a:r>
            <a:rPr lang="en-US" dirty="0"/>
            <a:t>If all the variables are binary (e.g., dichotomous test items), then the Ising Model should be used (</a:t>
          </a:r>
          <a:r>
            <a:rPr lang="en-US" dirty="0">
              <a:hlinkClick xmlns:r="http://schemas.openxmlformats.org/officeDocument/2006/relationships" r:id="rId3"/>
            </a:rPr>
            <a:t>van Borkulo et al., 2014</a:t>
          </a:r>
          <a:r>
            <a:rPr lang="en-US" dirty="0"/>
            <a:t>).</a:t>
          </a:r>
        </a:p>
      </dgm:t>
    </dgm:pt>
    <dgm:pt modelId="{A2AF423B-A834-438A-8201-F48493623446}" type="parTrans" cxnId="{6C497C39-277C-48B7-8EB1-58A38619AF48}">
      <dgm:prSet/>
      <dgm:spPr/>
      <dgm:t>
        <a:bodyPr/>
        <a:lstStyle/>
        <a:p>
          <a:endParaRPr lang="en-US"/>
        </a:p>
      </dgm:t>
    </dgm:pt>
    <dgm:pt modelId="{B6BA0734-E9B9-45F2-9A33-9CB5474E108D}" type="sibTrans" cxnId="{6C497C39-277C-48B7-8EB1-58A38619AF48}">
      <dgm:prSet/>
      <dgm:spPr/>
      <dgm:t>
        <a:bodyPr/>
        <a:lstStyle/>
        <a:p>
          <a:endParaRPr lang="en-US"/>
        </a:p>
      </dgm:t>
    </dgm:pt>
    <dgm:pt modelId="{9C387962-DCEE-4A4A-AD36-95F8FDC585FA}">
      <dgm:prSet/>
      <dgm:spPr/>
      <dgm:t>
        <a:bodyPr/>
        <a:lstStyle/>
        <a:p>
          <a:pPr>
            <a:lnSpc>
              <a:spcPct val="100000"/>
            </a:lnSpc>
          </a:pPr>
          <a:r>
            <a:rPr lang="en-US" dirty="0"/>
            <a:t>When the data comprise a mixture of categorical and continuous variables, the Mixed Graphical Model can be used to estimate the PMRF (</a:t>
          </a:r>
          <a:r>
            <a:rPr lang="en-US" dirty="0">
              <a:hlinkClick xmlns:r="http://schemas.openxmlformats.org/officeDocument/2006/relationships" r:id="rId4"/>
            </a:rPr>
            <a:t>Haslbeck &amp; Waldorp, 2016</a:t>
          </a:r>
          <a:r>
            <a:rPr lang="en-US" dirty="0"/>
            <a:t>).</a:t>
          </a:r>
        </a:p>
      </dgm:t>
    </dgm:pt>
    <dgm:pt modelId="{4ECC98FF-01BF-4EB0-8C8B-E1C89BE57F8B}" type="parTrans" cxnId="{6B3C1F27-FA0F-41DC-A11D-9FE9FD303DCD}">
      <dgm:prSet/>
      <dgm:spPr/>
      <dgm:t>
        <a:bodyPr/>
        <a:lstStyle/>
        <a:p>
          <a:endParaRPr lang="en-US"/>
        </a:p>
      </dgm:t>
    </dgm:pt>
    <dgm:pt modelId="{2870259C-816F-4100-94FA-A46EA8DBCFB3}" type="sibTrans" cxnId="{6B3C1F27-FA0F-41DC-A11D-9FE9FD303DCD}">
      <dgm:prSet/>
      <dgm:spPr/>
      <dgm:t>
        <a:bodyPr/>
        <a:lstStyle/>
        <a:p>
          <a:endParaRPr lang="en-US"/>
        </a:p>
      </dgm:t>
    </dgm:pt>
    <dgm:pt modelId="{6E9F6912-A55D-4157-9ED8-5F28BB1FAC64}" type="pres">
      <dgm:prSet presAssocID="{6CDE1404-9896-4F6F-975D-DF772A4BA2AB}" presName="root" presStyleCnt="0">
        <dgm:presLayoutVars>
          <dgm:dir/>
          <dgm:resizeHandles val="exact"/>
        </dgm:presLayoutVars>
      </dgm:prSet>
      <dgm:spPr/>
    </dgm:pt>
    <dgm:pt modelId="{5E5B5DF1-C08F-4181-9CAF-8EE58E62288C}" type="pres">
      <dgm:prSet presAssocID="{8B503184-C17E-486B-9496-CEAB8583BC00}" presName="compNode" presStyleCnt="0"/>
      <dgm:spPr/>
    </dgm:pt>
    <dgm:pt modelId="{68CE6D19-C53D-4F58-8819-300E78239143}" type="pres">
      <dgm:prSet presAssocID="{8B503184-C17E-486B-9496-CEAB8583BC00}" presName="bgRect" presStyleLbl="bgShp" presStyleIdx="0" presStyleCnt="5"/>
      <dgm:spPr/>
    </dgm:pt>
    <dgm:pt modelId="{B6790B19-A65F-4B4C-825F-7C57541E7A00}" type="pres">
      <dgm:prSet presAssocID="{8B503184-C17E-486B-9496-CEAB8583BC00}" presName="iconRect" presStyleLbl="node1" presStyleIdx="0"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4468EE25-72EB-4175-BF4D-463F76A9A749}" type="pres">
      <dgm:prSet presAssocID="{8B503184-C17E-486B-9496-CEAB8583BC00}" presName="spaceRect" presStyleCnt="0"/>
      <dgm:spPr/>
    </dgm:pt>
    <dgm:pt modelId="{4FF34A36-4850-48E4-AFCC-1CBA15E3711A}" type="pres">
      <dgm:prSet presAssocID="{8B503184-C17E-486B-9496-CEAB8583BC00}" presName="parTx" presStyleLbl="revTx" presStyleIdx="0" presStyleCnt="5">
        <dgm:presLayoutVars>
          <dgm:chMax val="0"/>
          <dgm:chPref val="0"/>
        </dgm:presLayoutVars>
      </dgm:prSet>
      <dgm:spPr/>
    </dgm:pt>
    <dgm:pt modelId="{BDBF917D-C5E2-47B3-8F57-6AE922F8AA76}" type="pres">
      <dgm:prSet presAssocID="{65482F2A-9E1D-4586-B5CC-F4F713DD860E}" presName="sibTrans" presStyleCnt="0"/>
      <dgm:spPr/>
    </dgm:pt>
    <dgm:pt modelId="{0708EE29-CC59-42CE-9DAB-98D0A8826DEA}" type="pres">
      <dgm:prSet presAssocID="{044D7CEA-0000-475E-95F4-8E361F6DABF4}" presName="compNode" presStyleCnt="0"/>
      <dgm:spPr/>
    </dgm:pt>
    <dgm:pt modelId="{77F71BBA-4471-4FA5-85FB-B3066A3AA0F7}" type="pres">
      <dgm:prSet presAssocID="{044D7CEA-0000-475E-95F4-8E361F6DABF4}" presName="bgRect" presStyleLbl="bgShp" presStyleIdx="1" presStyleCnt="5"/>
      <dgm:spPr/>
    </dgm:pt>
    <dgm:pt modelId="{86797450-9DFE-4380-A9CD-3027A9C88FE0}" type="pres">
      <dgm:prSet presAssocID="{044D7CEA-0000-475E-95F4-8E361F6DABF4}" presName="iconRect" presStyleLbl="node1" presStyleIdx="1"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B83F721F-96BC-4050-B2EE-C4094DEF3382}" type="pres">
      <dgm:prSet presAssocID="{044D7CEA-0000-475E-95F4-8E361F6DABF4}" presName="spaceRect" presStyleCnt="0"/>
      <dgm:spPr/>
    </dgm:pt>
    <dgm:pt modelId="{AB5C9877-4E21-4588-8E14-FDD2AEB74EB2}" type="pres">
      <dgm:prSet presAssocID="{044D7CEA-0000-475E-95F4-8E361F6DABF4}" presName="parTx" presStyleLbl="revTx" presStyleIdx="1" presStyleCnt="5">
        <dgm:presLayoutVars>
          <dgm:chMax val="0"/>
          <dgm:chPref val="0"/>
        </dgm:presLayoutVars>
      </dgm:prSet>
      <dgm:spPr/>
    </dgm:pt>
    <dgm:pt modelId="{0B82A3D9-5914-49DC-A146-1424EAA4F7A4}" type="pres">
      <dgm:prSet presAssocID="{E94EBFD9-18B7-4F44-8FCB-9EAD86A21A86}" presName="sibTrans" presStyleCnt="0"/>
      <dgm:spPr/>
    </dgm:pt>
    <dgm:pt modelId="{9D9EABC0-9D0A-47F9-9CA5-10FDEF07B6E8}" type="pres">
      <dgm:prSet presAssocID="{EC98AF62-C87C-4CA0-A3B4-61A0F28E6C20}" presName="compNode" presStyleCnt="0"/>
      <dgm:spPr/>
    </dgm:pt>
    <dgm:pt modelId="{CE577184-468D-4BE0-8D44-B8D73197BCC2}" type="pres">
      <dgm:prSet presAssocID="{EC98AF62-C87C-4CA0-A3B4-61A0F28E6C20}" presName="bgRect" presStyleLbl="bgShp" presStyleIdx="2" presStyleCnt="5"/>
      <dgm:spPr/>
    </dgm:pt>
    <dgm:pt modelId="{407A067A-DB69-4D64-AA02-544AD2FF0024}" type="pres">
      <dgm:prSet presAssocID="{EC98AF62-C87C-4CA0-A3B4-61A0F28E6C20}" presName="iconRect" presStyleLbl="node1" presStyleIdx="2"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erver"/>
        </a:ext>
      </dgm:extLst>
    </dgm:pt>
    <dgm:pt modelId="{E8926763-D062-4599-904B-8F955B45B6ED}" type="pres">
      <dgm:prSet presAssocID="{EC98AF62-C87C-4CA0-A3B4-61A0F28E6C20}" presName="spaceRect" presStyleCnt="0"/>
      <dgm:spPr/>
    </dgm:pt>
    <dgm:pt modelId="{FF2043C0-4420-4C6E-BA77-78987F608C04}" type="pres">
      <dgm:prSet presAssocID="{EC98AF62-C87C-4CA0-A3B4-61A0F28E6C20}" presName="parTx" presStyleLbl="revTx" presStyleIdx="2" presStyleCnt="5">
        <dgm:presLayoutVars>
          <dgm:chMax val="0"/>
          <dgm:chPref val="0"/>
        </dgm:presLayoutVars>
      </dgm:prSet>
      <dgm:spPr/>
    </dgm:pt>
    <dgm:pt modelId="{A0AD43DD-3674-4BF1-8544-0AF36FB3A1E9}" type="pres">
      <dgm:prSet presAssocID="{7CDA86D9-6E98-4AE6-A5C9-80C58C475EE6}" presName="sibTrans" presStyleCnt="0"/>
      <dgm:spPr/>
    </dgm:pt>
    <dgm:pt modelId="{CED83835-E1EA-458A-BC56-3A0F17CA4E7E}" type="pres">
      <dgm:prSet presAssocID="{91C8CBDA-1742-44B5-AE13-D88FA7E4BE2C}" presName="compNode" presStyleCnt="0"/>
      <dgm:spPr/>
    </dgm:pt>
    <dgm:pt modelId="{4F51D5E7-C89F-477B-804A-7192F4D7FFDF}" type="pres">
      <dgm:prSet presAssocID="{91C8CBDA-1742-44B5-AE13-D88FA7E4BE2C}" presName="bgRect" presStyleLbl="bgShp" presStyleIdx="3" presStyleCnt="5"/>
      <dgm:spPr/>
    </dgm:pt>
    <dgm:pt modelId="{25DD8077-3181-445C-A1F4-0F2E89BCA0ED}" type="pres">
      <dgm:prSet presAssocID="{91C8CBDA-1742-44B5-AE13-D88FA7E4BE2C}" presName="iconRect" presStyleLbl="node1" presStyleIdx="3"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ckmark"/>
        </a:ext>
      </dgm:extLst>
    </dgm:pt>
    <dgm:pt modelId="{A0F4FDBE-B4C1-44AA-8D70-1996979268F0}" type="pres">
      <dgm:prSet presAssocID="{91C8CBDA-1742-44B5-AE13-D88FA7E4BE2C}" presName="spaceRect" presStyleCnt="0"/>
      <dgm:spPr/>
    </dgm:pt>
    <dgm:pt modelId="{802FD422-2E82-40F8-B15C-41B77FFC0F17}" type="pres">
      <dgm:prSet presAssocID="{91C8CBDA-1742-44B5-AE13-D88FA7E4BE2C}" presName="parTx" presStyleLbl="revTx" presStyleIdx="3" presStyleCnt="5">
        <dgm:presLayoutVars>
          <dgm:chMax val="0"/>
          <dgm:chPref val="0"/>
        </dgm:presLayoutVars>
      </dgm:prSet>
      <dgm:spPr/>
    </dgm:pt>
    <dgm:pt modelId="{7F04A10E-E53C-4B69-9D62-9E8BB464306F}" type="pres">
      <dgm:prSet presAssocID="{B6BA0734-E9B9-45F2-9A33-9CB5474E108D}" presName="sibTrans" presStyleCnt="0"/>
      <dgm:spPr/>
    </dgm:pt>
    <dgm:pt modelId="{71F499F0-E073-45D6-8062-3AAE77A3D7AF}" type="pres">
      <dgm:prSet presAssocID="{9C387962-DCEE-4A4A-AD36-95F8FDC585FA}" presName="compNode" presStyleCnt="0"/>
      <dgm:spPr/>
    </dgm:pt>
    <dgm:pt modelId="{8EADD97C-C3F6-4B19-9364-BA0292E1BD5D}" type="pres">
      <dgm:prSet presAssocID="{9C387962-DCEE-4A4A-AD36-95F8FDC585FA}" presName="bgRect" presStyleLbl="bgShp" presStyleIdx="4" presStyleCnt="5"/>
      <dgm:spPr/>
    </dgm:pt>
    <dgm:pt modelId="{9A19D89C-175A-47CA-A037-89956E630D56}" type="pres">
      <dgm:prSet presAssocID="{9C387962-DCEE-4A4A-AD36-95F8FDC585FA}" presName="iconRect" presStyleLbl="node1" presStyleIdx="4" presStyleCnt="5"/>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Bar chart"/>
        </a:ext>
      </dgm:extLst>
    </dgm:pt>
    <dgm:pt modelId="{17443121-2841-4801-830D-541F968575F2}" type="pres">
      <dgm:prSet presAssocID="{9C387962-DCEE-4A4A-AD36-95F8FDC585FA}" presName="spaceRect" presStyleCnt="0"/>
      <dgm:spPr/>
    </dgm:pt>
    <dgm:pt modelId="{9350644C-8120-4770-BBE9-CB561FA47B82}" type="pres">
      <dgm:prSet presAssocID="{9C387962-DCEE-4A4A-AD36-95F8FDC585FA}" presName="parTx" presStyleLbl="revTx" presStyleIdx="4" presStyleCnt="5">
        <dgm:presLayoutVars>
          <dgm:chMax val="0"/>
          <dgm:chPref val="0"/>
        </dgm:presLayoutVars>
      </dgm:prSet>
      <dgm:spPr/>
    </dgm:pt>
  </dgm:ptLst>
  <dgm:cxnLst>
    <dgm:cxn modelId="{58880004-256A-409F-9C2E-3628B15B9D2C}" type="presOf" srcId="{91C8CBDA-1742-44B5-AE13-D88FA7E4BE2C}" destId="{802FD422-2E82-40F8-B15C-41B77FFC0F17}" srcOrd="0" destOrd="0" presId="urn:microsoft.com/office/officeart/2018/2/layout/IconVerticalSolidList"/>
    <dgm:cxn modelId="{8CA3B50D-181E-4BEC-9AD4-EE219D297514}" type="presOf" srcId="{6CDE1404-9896-4F6F-975D-DF772A4BA2AB}" destId="{6E9F6912-A55D-4157-9ED8-5F28BB1FAC64}" srcOrd="0" destOrd="0" presId="urn:microsoft.com/office/officeart/2018/2/layout/IconVerticalSolidList"/>
    <dgm:cxn modelId="{2B9E0E16-8348-448E-9E3A-672FF9B8F36C}" type="presOf" srcId="{9C387962-DCEE-4A4A-AD36-95F8FDC585FA}" destId="{9350644C-8120-4770-BBE9-CB561FA47B82}" srcOrd="0" destOrd="0" presId="urn:microsoft.com/office/officeart/2018/2/layout/IconVerticalSolidList"/>
    <dgm:cxn modelId="{6B3C1F27-FA0F-41DC-A11D-9FE9FD303DCD}" srcId="{6CDE1404-9896-4F6F-975D-DF772A4BA2AB}" destId="{9C387962-DCEE-4A4A-AD36-95F8FDC585FA}" srcOrd="4" destOrd="0" parTransId="{4ECC98FF-01BF-4EB0-8C8B-E1C89BE57F8B}" sibTransId="{2870259C-816F-4100-94FA-A46EA8DBCFB3}"/>
    <dgm:cxn modelId="{0EA93E29-6621-464F-BE3B-B0E102603316}" type="presOf" srcId="{EC98AF62-C87C-4CA0-A3B4-61A0F28E6C20}" destId="{FF2043C0-4420-4C6E-BA77-78987F608C04}" srcOrd="0" destOrd="0" presId="urn:microsoft.com/office/officeart/2018/2/layout/IconVerticalSolidList"/>
    <dgm:cxn modelId="{6C497C39-277C-48B7-8EB1-58A38619AF48}" srcId="{6CDE1404-9896-4F6F-975D-DF772A4BA2AB}" destId="{91C8CBDA-1742-44B5-AE13-D88FA7E4BE2C}" srcOrd="3" destOrd="0" parTransId="{A2AF423B-A834-438A-8201-F48493623446}" sibTransId="{B6BA0734-E9B9-45F2-9A33-9CB5474E108D}"/>
    <dgm:cxn modelId="{19EF0868-5391-4636-8B9A-94594C2E36E9}" type="presOf" srcId="{8B503184-C17E-486B-9496-CEAB8583BC00}" destId="{4FF34A36-4850-48E4-AFCC-1CBA15E3711A}" srcOrd="0" destOrd="0" presId="urn:microsoft.com/office/officeart/2018/2/layout/IconVerticalSolidList"/>
    <dgm:cxn modelId="{4583DC6C-F629-424D-B68A-F4E900728473}" srcId="{6CDE1404-9896-4F6F-975D-DF772A4BA2AB}" destId="{8B503184-C17E-486B-9496-CEAB8583BC00}" srcOrd="0" destOrd="0" parTransId="{061D0EE6-2060-4F6F-8D5C-291B6EA34530}" sibTransId="{65482F2A-9E1D-4586-B5CC-F4F713DD860E}"/>
    <dgm:cxn modelId="{626AF352-2C8F-4353-A457-E3C56CE85122}" srcId="{6CDE1404-9896-4F6F-975D-DF772A4BA2AB}" destId="{044D7CEA-0000-475E-95F4-8E361F6DABF4}" srcOrd="1" destOrd="0" parTransId="{E26BF8BA-167E-448F-B009-B17B00BE10BB}" sibTransId="{E94EBFD9-18B7-4F44-8FCB-9EAD86A21A86}"/>
    <dgm:cxn modelId="{A7444258-96E9-434A-BE8F-6BFB08E25278}" type="presOf" srcId="{044D7CEA-0000-475E-95F4-8E361F6DABF4}" destId="{AB5C9877-4E21-4588-8E14-FDD2AEB74EB2}" srcOrd="0" destOrd="0" presId="urn:microsoft.com/office/officeart/2018/2/layout/IconVerticalSolidList"/>
    <dgm:cxn modelId="{F78B4A8E-061C-41C2-BC0B-40C52D66E8D2}" srcId="{6CDE1404-9896-4F6F-975D-DF772A4BA2AB}" destId="{EC98AF62-C87C-4CA0-A3B4-61A0F28E6C20}" srcOrd="2" destOrd="0" parTransId="{214A514C-2BDC-42D5-B07E-C9BDF78ADEBC}" sibTransId="{7CDA86D9-6E98-4AE6-A5C9-80C58C475EE6}"/>
    <dgm:cxn modelId="{CC40E200-6114-42D6-9057-45C63C1A0E7A}" type="presParOf" srcId="{6E9F6912-A55D-4157-9ED8-5F28BB1FAC64}" destId="{5E5B5DF1-C08F-4181-9CAF-8EE58E62288C}" srcOrd="0" destOrd="0" presId="urn:microsoft.com/office/officeart/2018/2/layout/IconVerticalSolidList"/>
    <dgm:cxn modelId="{AD17C6CF-5347-4DBE-B608-1B5248C721DD}" type="presParOf" srcId="{5E5B5DF1-C08F-4181-9CAF-8EE58E62288C}" destId="{68CE6D19-C53D-4F58-8819-300E78239143}" srcOrd="0" destOrd="0" presId="urn:microsoft.com/office/officeart/2018/2/layout/IconVerticalSolidList"/>
    <dgm:cxn modelId="{C61FF616-008C-4225-B15C-71FC7E771BEE}" type="presParOf" srcId="{5E5B5DF1-C08F-4181-9CAF-8EE58E62288C}" destId="{B6790B19-A65F-4B4C-825F-7C57541E7A00}" srcOrd="1" destOrd="0" presId="urn:microsoft.com/office/officeart/2018/2/layout/IconVerticalSolidList"/>
    <dgm:cxn modelId="{684ED914-174C-4AFD-A4DD-FB83C24CFDA2}" type="presParOf" srcId="{5E5B5DF1-C08F-4181-9CAF-8EE58E62288C}" destId="{4468EE25-72EB-4175-BF4D-463F76A9A749}" srcOrd="2" destOrd="0" presId="urn:microsoft.com/office/officeart/2018/2/layout/IconVerticalSolidList"/>
    <dgm:cxn modelId="{DB5C0D31-2EDA-4F4F-849A-3D5F98B9F065}" type="presParOf" srcId="{5E5B5DF1-C08F-4181-9CAF-8EE58E62288C}" destId="{4FF34A36-4850-48E4-AFCC-1CBA15E3711A}" srcOrd="3" destOrd="0" presId="urn:microsoft.com/office/officeart/2018/2/layout/IconVerticalSolidList"/>
    <dgm:cxn modelId="{37FC861B-B5B0-4CDB-8A35-EE18A536BF71}" type="presParOf" srcId="{6E9F6912-A55D-4157-9ED8-5F28BB1FAC64}" destId="{BDBF917D-C5E2-47B3-8F57-6AE922F8AA76}" srcOrd="1" destOrd="0" presId="urn:microsoft.com/office/officeart/2018/2/layout/IconVerticalSolidList"/>
    <dgm:cxn modelId="{116C53F9-29AC-45AE-9017-04739659559C}" type="presParOf" srcId="{6E9F6912-A55D-4157-9ED8-5F28BB1FAC64}" destId="{0708EE29-CC59-42CE-9DAB-98D0A8826DEA}" srcOrd="2" destOrd="0" presId="urn:microsoft.com/office/officeart/2018/2/layout/IconVerticalSolidList"/>
    <dgm:cxn modelId="{926F901D-7E0D-45BD-A110-8C67308B687C}" type="presParOf" srcId="{0708EE29-CC59-42CE-9DAB-98D0A8826DEA}" destId="{77F71BBA-4471-4FA5-85FB-B3066A3AA0F7}" srcOrd="0" destOrd="0" presId="urn:microsoft.com/office/officeart/2018/2/layout/IconVerticalSolidList"/>
    <dgm:cxn modelId="{D172DF0F-1A50-4384-9D1F-D2BD89527897}" type="presParOf" srcId="{0708EE29-CC59-42CE-9DAB-98D0A8826DEA}" destId="{86797450-9DFE-4380-A9CD-3027A9C88FE0}" srcOrd="1" destOrd="0" presId="urn:microsoft.com/office/officeart/2018/2/layout/IconVerticalSolidList"/>
    <dgm:cxn modelId="{9B8C9D90-CD7E-42C4-9930-6F056975ED47}" type="presParOf" srcId="{0708EE29-CC59-42CE-9DAB-98D0A8826DEA}" destId="{B83F721F-96BC-4050-B2EE-C4094DEF3382}" srcOrd="2" destOrd="0" presId="urn:microsoft.com/office/officeart/2018/2/layout/IconVerticalSolidList"/>
    <dgm:cxn modelId="{DB3A78D8-D367-41B1-B973-5111134043D0}" type="presParOf" srcId="{0708EE29-CC59-42CE-9DAB-98D0A8826DEA}" destId="{AB5C9877-4E21-4588-8E14-FDD2AEB74EB2}" srcOrd="3" destOrd="0" presId="urn:microsoft.com/office/officeart/2018/2/layout/IconVerticalSolidList"/>
    <dgm:cxn modelId="{4D2BBFFD-13A4-4B84-B96B-0D71B4B1014D}" type="presParOf" srcId="{6E9F6912-A55D-4157-9ED8-5F28BB1FAC64}" destId="{0B82A3D9-5914-49DC-A146-1424EAA4F7A4}" srcOrd="3" destOrd="0" presId="urn:microsoft.com/office/officeart/2018/2/layout/IconVerticalSolidList"/>
    <dgm:cxn modelId="{20C7A05E-DD0C-4145-A1D8-0CF8A467EF4B}" type="presParOf" srcId="{6E9F6912-A55D-4157-9ED8-5F28BB1FAC64}" destId="{9D9EABC0-9D0A-47F9-9CA5-10FDEF07B6E8}" srcOrd="4" destOrd="0" presId="urn:microsoft.com/office/officeart/2018/2/layout/IconVerticalSolidList"/>
    <dgm:cxn modelId="{1807195D-36F0-4695-B13C-7F7128693AFC}" type="presParOf" srcId="{9D9EABC0-9D0A-47F9-9CA5-10FDEF07B6E8}" destId="{CE577184-468D-4BE0-8D44-B8D73197BCC2}" srcOrd="0" destOrd="0" presId="urn:microsoft.com/office/officeart/2018/2/layout/IconVerticalSolidList"/>
    <dgm:cxn modelId="{7C6CE7C2-1101-4323-838D-6497ABB697A8}" type="presParOf" srcId="{9D9EABC0-9D0A-47F9-9CA5-10FDEF07B6E8}" destId="{407A067A-DB69-4D64-AA02-544AD2FF0024}" srcOrd="1" destOrd="0" presId="urn:microsoft.com/office/officeart/2018/2/layout/IconVerticalSolidList"/>
    <dgm:cxn modelId="{ED4F2712-2E12-47B8-BEA2-75196E8BB0A1}" type="presParOf" srcId="{9D9EABC0-9D0A-47F9-9CA5-10FDEF07B6E8}" destId="{E8926763-D062-4599-904B-8F955B45B6ED}" srcOrd="2" destOrd="0" presId="urn:microsoft.com/office/officeart/2018/2/layout/IconVerticalSolidList"/>
    <dgm:cxn modelId="{799B366F-CDF8-46A3-B8B1-29EFC0FA4367}" type="presParOf" srcId="{9D9EABC0-9D0A-47F9-9CA5-10FDEF07B6E8}" destId="{FF2043C0-4420-4C6E-BA77-78987F608C04}" srcOrd="3" destOrd="0" presId="urn:microsoft.com/office/officeart/2018/2/layout/IconVerticalSolidList"/>
    <dgm:cxn modelId="{FD0F85FF-0FBC-42BA-9948-F43C94B1AE2C}" type="presParOf" srcId="{6E9F6912-A55D-4157-9ED8-5F28BB1FAC64}" destId="{A0AD43DD-3674-4BF1-8544-0AF36FB3A1E9}" srcOrd="5" destOrd="0" presId="urn:microsoft.com/office/officeart/2018/2/layout/IconVerticalSolidList"/>
    <dgm:cxn modelId="{D782312C-08C2-4EAA-BB17-381D0F9B1E6F}" type="presParOf" srcId="{6E9F6912-A55D-4157-9ED8-5F28BB1FAC64}" destId="{CED83835-E1EA-458A-BC56-3A0F17CA4E7E}" srcOrd="6" destOrd="0" presId="urn:microsoft.com/office/officeart/2018/2/layout/IconVerticalSolidList"/>
    <dgm:cxn modelId="{EF4B7507-EFDE-4ECE-823E-12BF9F72AA25}" type="presParOf" srcId="{CED83835-E1EA-458A-BC56-3A0F17CA4E7E}" destId="{4F51D5E7-C89F-477B-804A-7192F4D7FFDF}" srcOrd="0" destOrd="0" presId="urn:microsoft.com/office/officeart/2018/2/layout/IconVerticalSolidList"/>
    <dgm:cxn modelId="{088B6973-447E-461C-A84B-4F5DFA8ADCA6}" type="presParOf" srcId="{CED83835-E1EA-458A-BC56-3A0F17CA4E7E}" destId="{25DD8077-3181-445C-A1F4-0F2E89BCA0ED}" srcOrd="1" destOrd="0" presId="urn:microsoft.com/office/officeart/2018/2/layout/IconVerticalSolidList"/>
    <dgm:cxn modelId="{82AC3920-A509-4207-BEEC-2A2559BD39C5}" type="presParOf" srcId="{CED83835-E1EA-458A-BC56-3A0F17CA4E7E}" destId="{A0F4FDBE-B4C1-44AA-8D70-1996979268F0}" srcOrd="2" destOrd="0" presId="urn:microsoft.com/office/officeart/2018/2/layout/IconVerticalSolidList"/>
    <dgm:cxn modelId="{3DC46E7B-8CF6-48AC-AB2A-B0F1D44A6DAA}" type="presParOf" srcId="{CED83835-E1EA-458A-BC56-3A0F17CA4E7E}" destId="{802FD422-2E82-40F8-B15C-41B77FFC0F17}" srcOrd="3" destOrd="0" presId="urn:microsoft.com/office/officeart/2018/2/layout/IconVerticalSolidList"/>
    <dgm:cxn modelId="{3CEF3ECD-1F46-45C2-99A8-17401934D926}" type="presParOf" srcId="{6E9F6912-A55D-4157-9ED8-5F28BB1FAC64}" destId="{7F04A10E-E53C-4B69-9D62-9E8BB464306F}" srcOrd="7" destOrd="0" presId="urn:microsoft.com/office/officeart/2018/2/layout/IconVerticalSolidList"/>
    <dgm:cxn modelId="{B2B52AEC-5408-41B3-B6A5-DDFC5A132757}" type="presParOf" srcId="{6E9F6912-A55D-4157-9ED8-5F28BB1FAC64}" destId="{71F499F0-E073-45D6-8062-3AAE77A3D7AF}" srcOrd="8" destOrd="0" presId="urn:microsoft.com/office/officeart/2018/2/layout/IconVerticalSolidList"/>
    <dgm:cxn modelId="{9588773C-D526-4EAB-9954-28986D25A0F5}" type="presParOf" srcId="{71F499F0-E073-45D6-8062-3AAE77A3D7AF}" destId="{8EADD97C-C3F6-4B19-9364-BA0292E1BD5D}" srcOrd="0" destOrd="0" presId="urn:microsoft.com/office/officeart/2018/2/layout/IconVerticalSolidList"/>
    <dgm:cxn modelId="{B0730257-EBAC-49F5-8F82-636C22AA164E}" type="presParOf" srcId="{71F499F0-E073-45D6-8062-3AAE77A3D7AF}" destId="{9A19D89C-175A-47CA-A037-89956E630D56}" srcOrd="1" destOrd="0" presId="urn:microsoft.com/office/officeart/2018/2/layout/IconVerticalSolidList"/>
    <dgm:cxn modelId="{7A0E7CB8-B676-4977-BDBD-C8F933417142}" type="presParOf" srcId="{71F499F0-E073-45D6-8062-3AAE77A3D7AF}" destId="{17443121-2841-4801-830D-541F968575F2}" srcOrd="2" destOrd="0" presId="urn:microsoft.com/office/officeart/2018/2/layout/IconVerticalSolidList"/>
    <dgm:cxn modelId="{15B34577-9528-4CF2-B006-3F1DB18C5E49}" type="presParOf" srcId="{71F499F0-E073-45D6-8062-3AAE77A3D7AF}" destId="{9350644C-8120-4770-BBE9-CB561FA47B8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E6D19-C53D-4F58-8819-300E78239143}">
      <dsp:nvSpPr>
        <dsp:cNvPr id="0" name=""/>
        <dsp:cNvSpPr/>
      </dsp:nvSpPr>
      <dsp:spPr>
        <a:xfrm>
          <a:off x="0" y="3571"/>
          <a:ext cx="10777728" cy="7608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790B19-A65F-4B4C-825F-7C57541E7A00}">
      <dsp:nvSpPr>
        <dsp:cNvPr id="0" name=""/>
        <dsp:cNvSpPr/>
      </dsp:nvSpPr>
      <dsp:spPr>
        <a:xfrm>
          <a:off x="230144" y="174753"/>
          <a:ext cx="418445" cy="418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F34A36-4850-48E4-AFCC-1CBA15E3711A}">
      <dsp:nvSpPr>
        <dsp:cNvPr id="0" name=""/>
        <dsp:cNvSpPr/>
      </dsp:nvSpPr>
      <dsp:spPr>
        <a:xfrm>
          <a:off x="878734" y="3571"/>
          <a:ext cx="9898993"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100000"/>
            </a:lnSpc>
            <a:spcBef>
              <a:spcPct val="0"/>
            </a:spcBef>
            <a:spcAft>
              <a:spcPct val="35000"/>
            </a:spcAft>
            <a:buNone/>
          </a:pPr>
          <a:r>
            <a:rPr lang="en-US" sz="1900" kern="1200" dirty="0"/>
            <a:t>If continuous data are multivariate normally distributed, then use a Gaussian graphical model (GGM) based on partial correlations.</a:t>
          </a:r>
        </a:p>
      </dsp:txBody>
      <dsp:txXfrm>
        <a:off x="878734" y="3571"/>
        <a:ext cx="9898993" cy="760809"/>
      </dsp:txXfrm>
    </dsp:sp>
    <dsp:sp modelId="{77F71BBA-4471-4FA5-85FB-B3066A3AA0F7}">
      <dsp:nvSpPr>
        <dsp:cNvPr id="0" name=""/>
        <dsp:cNvSpPr/>
      </dsp:nvSpPr>
      <dsp:spPr>
        <a:xfrm>
          <a:off x="0" y="954583"/>
          <a:ext cx="10777728" cy="7608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797450-9DFE-4380-A9CD-3027A9C88FE0}">
      <dsp:nvSpPr>
        <dsp:cNvPr id="0" name=""/>
        <dsp:cNvSpPr/>
      </dsp:nvSpPr>
      <dsp:spPr>
        <a:xfrm>
          <a:off x="230144" y="1125765"/>
          <a:ext cx="418445" cy="4184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5C9877-4E21-4588-8E14-FDD2AEB74EB2}">
      <dsp:nvSpPr>
        <dsp:cNvPr id="0" name=""/>
        <dsp:cNvSpPr/>
      </dsp:nvSpPr>
      <dsp:spPr>
        <a:xfrm>
          <a:off x="878734" y="954583"/>
          <a:ext cx="9898993"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100000"/>
            </a:lnSpc>
            <a:spcBef>
              <a:spcPct val="0"/>
            </a:spcBef>
            <a:spcAft>
              <a:spcPct val="35000"/>
            </a:spcAft>
            <a:buNone/>
          </a:pPr>
          <a:r>
            <a:rPr lang="en-US" sz="1900" kern="1200" dirty="0"/>
            <a:t>If the continuous data are </a:t>
          </a:r>
          <a:r>
            <a:rPr lang="en-US" sz="1900" b="1" kern="1200" dirty="0"/>
            <a:t>not</a:t>
          </a:r>
          <a:r>
            <a:rPr lang="en-US" sz="1900" kern="1200" dirty="0"/>
            <a:t> normally distributed, then a transformation (e.g., nonparanormal transformation, </a:t>
          </a:r>
          <a:r>
            <a:rPr lang="en-US" sz="1900" kern="1200" dirty="0">
              <a:hlinkClick xmlns:r="http://schemas.openxmlformats.org/officeDocument/2006/relationships" r:id="rId5"/>
            </a:rPr>
            <a:t>Liu et al. 2009</a:t>
          </a:r>
          <a:r>
            <a:rPr lang="en-US" sz="1900" kern="1200" dirty="0"/>
            <a:t>) must be applied prior to applying the GGM.</a:t>
          </a:r>
        </a:p>
      </dsp:txBody>
      <dsp:txXfrm>
        <a:off x="878734" y="954583"/>
        <a:ext cx="9898993" cy="760809"/>
      </dsp:txXfrm>
    </dsp:sp>
    <dsp:sp modelId="{CE577184-468D-4BE0-8D44-B8D73197BCC2}">
      <dsp:nvSpPr>
        <dsp:cNvPr id="0" name=""/>
        <dsp:cNvSpPr/>
      </dsp:nvSpPr>
      <dsp:spPr>
        <a:xfrm>
          <a:off x="0" y="1905595"/>
          <a:ext cx="10777728" cy="7608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7A067A-DB69-4D64-AA02-544AD2FF0024}">
      <dsp:nvSpPr>
        <dsp:cNvPr id="0" name=""/>
        <dsp:cNvSpPr/>
      </dsp:nvSpPr>
      <dsp:spPr>
        <a:xfrm>
          <a:off x="230144" y="2076777"/>
          <a:ext cx="418445" cy="418445"/>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043C0-4420-4C6E-BA77-78987F608C04}">
      <dsp:nvSpPr>
        <dsp:cNvPr id="0" name=""/>
        <dsp:cNvSpPr/>
      </dsp:nvSpPr>
      <dsp:spPr>
        <a:xfrm>
          <a:off x="878734" y="1905595"/>
          <a:ext cx="9898993"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100000"/>
            </a:lnSpc>
            <a:spcBef>
              <a:spcPct val="0"/>
            </a:spcBef>
            <a:spcAft>
              <a:spcPct val="35000"/>
            </a:spcAft>
            <a:buNone/>
          </a:pPr>
          <a:r>
            <a:rPr lang="en-US" sz="1900" kern="1200" dirty="0"/>
            <a:t>GGM can also be used for ordinal data (e.g., Likert-scale data) wherein the network is based on the polychoric correlations instead of partial correlations (</a:t>
          </a:r>
          <a:r>
            <a:rPr lang="en-US" sz="1900" kern="1200" dirty="0">
              <a:hlinkClick xmlns:r="http://schemas.openxmlformats.org/officeDocument/2006/relationships" r:id="rId8"/>
            </a:rPr>
            <a:t>Epskamp, 2018</a:t>
          </a:r>
          <a:r>
            <a:rPr lang="en-US" sz="1900" kern="1200" dirty="0"/>
            <a:t>).</a:t>
          </a:r>
        </a:p>
      </dsp:txBody>
      <dsp:txXfrm>
        <a:off x="878734" y="1905595"/>
        <a:ext cx="9898993" cy="760809"/>
      </dsp:txXfrm>
    </dsp:sp>
    <dsp:sp modelId="{4F51D5E7-C89F-477B-804A-7192F4D7FFDF}">
      <dsp:nvSpPr>
        <dsp:cNvPr id="0" name=""/>
        <dsp:cNvSpPr/>
      </dsp:nvSpPr>
      <dsp:spPr>
        <a:xfrm>
          <a:off x="0" y="2856607"/>
          <a:ext cx="10777728" cy="7608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DD8077-3181-445C-A1F4-0F2E89BCA0ED}">
      <dsp:nvSpPr>
        <dsp:cNvPr id="0" name=""/>
        <dsp:cNvSpPr/>
      </dsp:nvSpPr>
      <dsp:spPr>
        <a:xfrm>
          <a:off x="230144" y="3027789"/>
          <a:ext cx="418445" cy="418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2FD422-2E82-40F8-B15C-41B77FFC0F17}">
      <dsp:nvSpPr>
        <dsp:cNvPr id="0" name=""/>
        <dsp:cNvSpPr/>
      </dsp:nvSpPr>
      <dsp:spPr>
        <a:xfrm>
          <a:off x="878734" y="2856607"/>
          <a:ext cx="9898993"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100000"/>
            </a:lnSpc>
            <a:spcBef>
              <a:spcPct val="0"/>
            </a:spcBef>
            <a:spcAft>
              <a:spcPct val="35000"/>
            </a:spcAft>
            <a:buNone/>
          </a:pPr>
          <a:r>
            <a:rPr lang="en-US" sz="1900" kern="1200" dirty="0"/>
            <a:t>If all the variables are binary (e.g., dichotomous test items), then the Ising Model should be used (</a:t>
          </a:r>
          <a:r>
            <a:rPr lang="en-US" sz="1900" kern="1200" dirty="0">
              <a:hlinkClick xmlns:r="http://schemas.openxmlformats.org/officeDocument/2006/relationships" r:id="rId11"/>
            </a:rPr>
            <a:t>van Borkulo et al., 2014</a:t>
          </a:r>
          <a:r>
            <a:rPr lang="en-US" sz="1900" kern="1200" dirty="0"/>
            <a:t>).</a:t>
          </a:r>
        </a:p>
      </dsp:txBody>
      <dsp:txXfrm>
        <a:off x="878734" y="2856607"/>
        <a:ext cx="9898993" cy="760809"/>
      </dsp:txXfrm>
    </dsp:sp>
    <dsp:sp modelId="{8EADD97C-C3F6-4B19-9364-BA0292E1BD5D}">
      <dsp:nvSpPr>
        <dsp:cNvPr id="0" name=""/>
        <dsp:cNvSpPr/>
      </dsp:nvSpPr>
      <dsp:spPr>
        <a:xfrm>
          <a:off x="0" y="3807618"/>
          <a:ext cx="10777728" cy="7608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19D89C-175A-47CA-A037-89956E630D56}">
      <dsp:nvSpPr>
        <dsp:cNvPr id="0" name=""/>
        <dsp:cNvSpPr/>
      </dsp:nvSpPr>
      <dsp:spPr>
        <a:xfrm>
          <a:off x="230144" y="3978800"/>
          <a:ext cx="418445" cy="418445"/>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50644C-8120-4770-BBE9-CB561FA47B82}">
      <dsp:nvSpPr>
        <dsp:cNvPr id="0" name=""/>
        <dsp:cNvSpPr/>
      </dsp:nvSpPr>
      <dsp:spPr>
        <a:xfrm>
          <a:off x="878734" y="3807618"/>
          <a:ext cx="9898993" cy="7608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519" tIns="80519" rIns="80519" bIns="80519" numCol="1" spcCol="1270" anchor="ctr" anchorCtr="0">
          <a:noAutofit/>
        </a:bodyPr>
        <a:lstStyle/>
        <a:p>
          <a:pPr marL="0" lvl="0" indent="0" algn="l" defTabSz="844550">
            <a:lnSpc>
              <a:spcPct val="100000"/>
            </a:lnSpc>
            <a:spcBef>
              <a:spcPct val="0"/>
            </a:spcBef>
            <a:spcAft>
              <a:spcPct val="35000"/>
            </a:spcAft>
            <a:buNone/>
          </a:pPr>
          <a:r>
            <a:rPr lang="en-US" sz="1900" kern="1200" dirty="0"/>
            <a:t>When the data comprise a mixture of categorical and continuous variables, the Mixed Graphical Model can be used to estimate the PMRF (</a:t>
          </a:r>
          <a:r>
            <a:rPr lang="en-US" sz="1900" kern="1200" dirty="0">
              <a:hlinkClick xmlns:r="http://schemas.openxmlformats.org/officeDocument/2006/relationships" r:id="rId14"/>
            </a:rPr>
            <a:t>Haslbeck &amp; Waldorp, 2016</a:t>
          </a:r>
          <a:r>
            <a:rPr lang="en-US" sz="1900" kern="1200" dirty="0"/>
            <a:t>).</a:t>
          </a:r>
        </a:p>
      </dsp:txBody>
      <dsp:txXfrm>
        <a:off x="878734" y="3807618"/>
        <a:ext cx="9898993" cy="76080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EE115D-6B70-4112-80EB-37016C3E65E0}" type="datetimeFigureOut">
              <a:rPr lang="en-CA" smtClean="0"/>
              <a:t>2023-05-16</a:t>
            </a:fld>
            <a:endParaRPr lang="en-CA"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B1A99C-CE11-4EDB-85A9-F7091E558453}" type="slidenum">
              <a:rPr lang="en-CA" smtClean="0"/>
              <a:t>‹#›</a:t>
            </a:fld>
            <a:endParaRPr lang="en-CA" dirty="0"/>
          </a:p>
        </p:txBody>
      </p:sp>
    </p:spTree>
    <p:extLst>
      <p:ext uri="{BB962C8B-B14F-4D97-AF65-F5344CB8AC3E}">
        <p14:creationId xmlns:p14="http://schemas.microsoft.com/office/powerpoint/2010/main" val="1466436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947799-8FBA-492F-9F34-6E3DB13BDB06}" type="datetimeFigureOut">
              <a:rPr lang="en-US" smtClean="0"/>
              <a:t>5/16/2023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8121FC-728D-4B72-BCF3-09F7ECC1C2A5}" type="slidenum">
              <a:rPr lang="en-US" smtClean="0"/>
              <a:t>‹#›</a:t>
            </a:fld>
            <a:endParaRPr lang="en-US" dirty="0"/>
          </a:p>
        </p:txBody>
      </p:sp>
    </p:spTree>
    <p:extLst>
      <p:ext uri="{BB962C8B-B14F-4D97-AF65-F5344CB8AC3E}">
        <p14:creationId xmlns:p14="http://schemas.microsoft.com/office/powerpoint/2010/main" val="1706623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88121FC-728D-4B72-BCF3-09F7ECC1C2A5}" type="slidenum">
              <a:rPr lang="en-US" smtClean="0"/>
              <a:t>3</a:t>
            </a:fld>
            <a:endParaRPr lang="en-US" dirty="0"/>
          </a:p>
        </p:txBody>
      </p:sp>
    </p:spTree>
    <p:extLst>
      <p:ext uri="{BB962C8B-B14F-4D97-AF65-F5344CB8AC3E}">
        <p14:creationId xmlns:p14="http://schemas.microsoft.com/office/powerpoint/2010/main" val="3806167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CA" dirty="0"/>
          </a:p>
        </p:txBody>
      </p:sp>
      <p:sp>
        <p:nvSpPr>
          <p:cNvPr id="4" name="Slide Number Placeholder 3"/>
          <p:cNvSpPr>
            <a:spLocks noGrp="1"/>
          </p:cNvSpPr>
          <p:nvPr>
            <p:ph type="sldNum" sz="quarter" idx="5"/>
          </p:nvPr>
        </p:nvSpPr>
        <p:spPr/>
        <p:txBody>
          <a:bodyPr/>
          <a:lstStyle/>
          <a:p>
            <a:fld id="{F88121FC-728D-4B72-BCF3-09F7ECC1C2A5}" type="slidenum">
              <a:rPr lang="en-US" smtClean="0"/>
              <a:t>23</a:t>
            </a:fld>
            <a:endParaRPr lang="en-US" dirty="0"/>
          </a:p>
        </p:txBody>
      </p:sp>
    </p:spTree>
    <p:extLst>
      <p:ext uri="{BB962C8B-B14F-4D97-AF65-F5344CB8AC3E}">
        <p14:creationId xmlns:p14="http://schemas.microsoft.com/office/powerpoint/2010/main" val="1079704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8121FC-728D-4B72-BCF3-09F7ECC1C2A5}" type="slidenum">
              <a:rPr lang="en-US" smtClean="0"/>
              <a:t>27</a:t>
            </a:fld>
            <a:endParaRPr lang="en-US" dirty="0"/>
          </a:p>
        </p:txBody>
      </p:sp>
    </p:spTree>
    <p:extLst>
      <p:ext uri="{BB962C8B-B14F-4D97-AF65-F5344CB8AC3E}">
        <p14:creationId xmlns:p14="http://schemas.microsoft.com/office/powerpoint/2010/main" val="992789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 node with many weak connections (high degree) might not be as central to the network as one that has fewer but stronger connections.</a:t>
            </a:r>
            <a:endParaRPr lang="en-CA" dirty="0"/>
          </a:p>
        </p:txBody>
      </p:sp>
      <p:sp>
        <p:nvSpPr>
          <p:cNvPr id="4" name="Slide Number Placeholder 3"/>
          <p:cNvSpPr>
            <a:spLocks noGrp="1"/>
          </p:cNvSpPr>
          <p:nvPr>
            <p:ph type="sldNum" sz="quarter" idx="5"/>
          </p:nvPr>
        </p:nvSpPr>
        <p:spPr/>
        <p:txBody>
          <a:bodyPr/>
          <a:lstStyle/>
          <a:p>
            <a:fld id="{F88121FC-728D-4B72-BCF3-09F7ECC1C2A5}" type="slidenum">
              <a:rPr lang="en-US" smtClean="0"/>
              <a:t>28</a:t>
            </a:fld>
            <a:endParaRPr lang="en-US" dirty="0"/>
          </a:p>
        </p:txBody>
      </p:sp>
    </p:spTree>
    <p:extLst>
      <p:ext uri="{BB962C8B-B14F-4D97-AF65-F5344CB8AC3E}">
        <p14:creationId xmlns:p14="http://schemas.microsoft.com/office/powerpoint/2010/main" val="4001299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https://www.stat.cmu.edu/~larry/=sml/NonparGraphs.pdf</a:t>
            </a:r>
          </a:p>
        </p:txBody>
      </p:sp>
      <p:sp>
        <p:nvSpPr>
          <p:cNvPr id="4" name="Slide Number Placeholder 3"/>
          <p:cNvSpPr>
            <a:spLocks noGrp="1"/>
          </p:cNvSpPr>
          <p:nvPr>
            <p:ph type="sldNum" sz="quarter" idx="5"/>
          </p:nvPr>
        </p:nvSpPr>
        <p:spPr/>
        <p:txBody>
          <a:bodyPr/>
          <a:lstStyle/>
          <a:p>
            <a:fld id="{F88121FC-728D-4B72-BCF3-09F7ECC1C2A5}" type="slidenum">
              <a:rPr lang="en-US" smtClean="0"/>
              <a:t>34</a:t>
            </a:fld>
            <a:endParaRPr lang="en-US" dirty="0"/>
          </a:p>
        </p:txBody>
      </p:sp>
    </p:spTree>
    <p:extLst>
      <p:ext uri="{BB962C8B-B14F-4D97-AF65-F5344CB8AC3E}">
        <p14:creationId xmlns:p14="http://schemas.microsoft.com/office/powerpoint/2010/main" val="2234337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88121FC-728D-4B72-BCF3-09F7ECC1C2A5}" type="slidenum">
              <a:rPr lang="en-US" smtClean="0"/>
              <a:t>43</a:t>
            </a:fld>
            <a:endParaRPr lang="en-US" dirty="0"/>
          </a:p>
        </p:txBody>
      </p:sp>
    </p:spTree>
    <p:extLst>
      <p:ext uri="{BB962C8B-B14F-4D97-AF65-F5344CB8AC3E}">
        <p14:creationId xmlns:p14="http://schemas.microsoft.com/office/powerpoint/2010/main" val="4953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Shared semantic references, such as similar item phrasing or item content, can create similar response patterns that lead to conditional dependence between items (Reise, Bonifay, &amp; Haviland, 2018; Rosenbusch, Wanders, &amp; Pit, 2020).</a:t>
            </a:r>
            <a:endParaRPr lang="en-US" dirty="0"/>
          </a:p>
        </p:txBody>
      </p:sp>
      <p:sp>
        <p:nvSpPr>
          <p:cNvPr id="4" name="Slide Number Placeholder 3"/>
          <p:cNvSpPr>
            <a:spLocks noGrp="1"/>
          </p:cNvSpPr>
          <p:nvPr>
            <p:ph type="sldNum" sz="quarter" idx="5"/>
          </p:nvPr>
        </p:nvSpPr>
        <p:spPr/>
        <p:txBody>
          <a:bodyPr/>
          <a:lstStyle/>
          <a:p>
            <a:fld id="{F88121FC-728D-4B72-BCF3-09F7ECC1C2A5}" type="slidenum">
              <a:rPr lang="en-US" smtClean="0"/>
              <a:t>46</a:t>
            </a:fld>
            <a:endParaRPr lang="en-US" dirty="0"/>
          </a:p>
        </p:txBody>
      </p:sp>
    </p:spTree>
    <p:extLst>
      <p:ext uri="{BB962C8B-B14F-4D97-AF65-F5344CB8AC3E}">
        <p14:creationId xmlns:p14="http://schemas.microsoft.com/office/powerpoint/2010/main" val="3216549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D296C4D4-D793-4A53-85D7-9752731D33AE}" type="datetime1">
              <a:rPr lang="en-US" smtClean="0"/>
              <a:t>5/16/2023</a:t>
            </a:fld>
            <a:endParaRPr lang="en-US" dirty="0"/>
          </a:p>
        </p:txBody>
      </p:sp>
      <p:sp>
        <p:nvSpPr>
          <p:cNvPr id="17" name="Footer Placeholder 16"/>
          <p:cNvSpPr>
            <a:spLocks noGrp="1"/>
          </p:cNvSpPr>
          <p:nvPr>
            <p:ph type="ftr" sz="quarter" idx="11"/>
          </p:nvPr>
        </p:nvSpPr>
        <p:spPr>
          <a:xfrm>
            <a:off x="7189" y="6323022"/>
            <a:ext cx="5283200" cy="457200"/>
          </a:xfrm>
          <a:prstGeom prst="rect">
            <a:avLst/>
          </a:prstGeom>
        </p:spPr>
        <p:txBody>
          <a:bodyPr/>
          <a:lstStyle/>
          <a:p>
            <a:r>
              <a:rPr lang="en-CA" dirty="0"/>
              <a:t>© Okan Bulut - Measurement Theory II</a:t>
            </a:r>
            <a:endParaRPr lang="en-US" dirty="0"/>
          </a:p>
        </p:txBody>
      </p:sp>
      <p:sp>
        <p:nvSpPr>
          <p:cNvPr id="29" name="Slide Number Placeholder 28"/>
          <p:cNvSpPr>
            <a:spLocks noGrp="1"/>
          </p:cNvSpPr>
          <p:nvPr>
            <p:ph type="sldNum" sz="quarter" idx="12"/>
          </p:nvPr>
        </p:nvSpPr>
        <p:spPr>
          <a:xfrm>
            <a:off x="195072" y="6210300"/>
            <a:ext cx="609600" cy="457200"/>
          </a:xfrm>
          <a:prstGeom prst="ellipse">
            <a:avLst/>
          </a:prstGeom>
          <a:solidFill>
            <a:srgbClr val="6374A6"/>
          </a:solidFill>
        </p:spPr>
        <p:txBody>
          <a:bodyPr lIns="0" tIns="0" rIns="0" bIns="0">
            <a:noAutofit/>
          </a:bodyPr>
          <a:lstStyle>
            <a:lvl1pPr>
              <a:defRPr sz="1400">
                <a:solidFill>
                  <a:srgbClr val="FFFFFF"/>
                </a:solidFill>
              </a:defRPr>
            </a:lvl1pPr>
          </a:lstStyle>
          <a:p>
            <a:fld id="{B6F15528-21DE-4FAA-801E-634DDDAF4B2B}" type="slidenum">
              <a:rPr lang="en-US" smtClean="0"/>
              <a:pPr/>
              <a:t>‹#›</a:t>
            </a:fld>
            <a:endParaRPr lang="en-US" dirty="0"/>
          </a:p>
        </p:txBody>
      </p:sp>
      <p:sp>
        <p:nvSpPr>
          <p:cNvPr id="7" name="Rectangle 6"/>
          <p:cNvSpPr/>
          <p:nvPr/>
        </p:nvSpPr>
        <p:spPr>
          <a:xfrm>
            <a:off x="195072" y="1295400"/>
            <a:ext cx="11768328" cy="1681256"/>
          </a:xfrm>
          <a:prstGeom prst="rect">
            <a:avLst/>
          </a:prstGeom>
          <a:solidFill>
            <a:schemeClr val="bg1"/>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p:nvPr>
        </p:nvSpPr>
        <p:spPr>
          <a:xfrm>
            <a:off x="609600" y="1290485"/>
            <a:ext cx="10972800" cy="1685474"/>
          </a:xfrm>
        </p:spPr>
        <p:txBody>
          <a:bodyPr anchor="ctr"/>
          <a:lstStyle>
            <a:lvl1pPr algn="ctr">
              <a:defRPr lang="en-US" b="1" dirty="0">
                <a:solidFill>
                  <a:srgbClr val="6779AD"/>
                </a:solidFill>
              </a:defRPr>
            </a:lvl1pPr>
          </a:lstStyle>
          <a:p>
            <a:r>
              <a:rPr kumimoji="0" lang="en-US" dirty="0"/>
              <a:t>Click to edit Master title style</a:t>
            </a:r>
          </a:p>
        </p:txBody>
      </p:sp>
      <p:pic>
        <p:nvPicPr>
          <p:cNvPr id="14" name="Picture 13">
            <a:extLst>
              <a:ext uri="{FF2B5EF4-FFF2-40B4-BE49-F238E27FC236}">
                <a16:creationId xmlns:a16="http://schemas.microsoft.com/office/drawing/2014/main" id="{A24497F6-5561-4FDA-903B-905A50B5734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9461503" y="1122453"/>
            <a:ext cx="1600193" cy="1853506"/>
          </a:xfrm>
          <a:prstGeom prst="rect">
            <a:avLst/>
          </a:prstGeom>
        </p:spPr>
      </p:pic>
      <p:grpSp>
        <p:nvGrpSpPr>
          <p:cNvPr id="2" name="Group 1">
            <a:extLst>
              <a:ext uri="{FF2B5EF4-FFF2-40B4-BE49-F238E27FC236}">
                <a16:creationId xmlns:a16="http://schemas.microsoft.com/office/drawing/2014/main" id="{4FA430D6-0AAE-4D45-94EB-6F45FAFAC139}"/>
              </a:ext>
            </a:extLst>
          </p:cNvPr>
          <p:cNvGrpSpPr/>
          <p:nvPr userDrawn="1"/>
        </p:nvGrpSpPr>
        <p:grpSpPr>
          <a:xfrm>
            <a:off x="0" y="6789070"/>
            <a:ext cx="12192000" cy="77308"/>
            <a:chOff x="0" y="6789070"/>
            <a:chExt cx="12192000" cy="77308"/>
          </a:xfrm>
        </p:grpSpPr>
        <p:sp>
          <p:nvSpPr>
            <p:cNvPr id="23" name="Google Shape;73;p10">
              <a:extLst>
                <a:ext uri="{FF2B5EF4-FFF2-40B4-BE49-F238E27FC236}">
                  <a16:creationId xmlns:a16="http://schemas.microsoft.com/office/drawing/2014/main" id="{D67ED79F-290C-4218-88C0-1FE145E0941D}"/>
                </a:ext>
              </a:extLst>
            </p:cNvPr>
            <p:cNvSpPr/>
            <p:nvPr userDrawn="1"/>
          </p:nvSpPr>
          <p:spPr>
            <a:xfrm>
              <a:off x="8547100" y="6789070"/>
              <a:ext cx="1828800" cy="77100"/>
            </a:xfrm>
            <a:prstGeom prst="rect">
              <a:avLst/>
            </a:prstGeom>
            <a:solidFill>
              <a:srgbClr val="785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74;p10">
              <a:extLst>
                <a:ext uri="{FF2B5EF4-FFF2-40B4-BE49-F238E27FC236}">
                  <a16:creationId xmlns:a16="http://schemas.microsoft.com/office/drawing/2014/main" id="{D3987F6E-7820-4651-BA40-3AAC5FFECA82}"/>
                </a:ext>
              </a:extLst>
            </p:cNvPr>
            <p:cNvSpPr/>
            <p:nvPr userDrawn="1"/>
          </p:nvSpPr>
          <p:spPr>
            <a:xfrm>
              <a:off x="10363200" y="6789070"/>
              <a:ext cx="1828800" cy="77100"/>
            </a:xfrm>
            <a:prstGeom prst="rect">
              <a:avLst/>
            </a:prstGeom>
            <a:solidFill>
              <a:srgbClr val="8B3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75;p10">
              <a:extLst>
                <a:ext uri="{FF2B5EF4-FFF2-40B4-BE49-F238E27FC236}">
                  <a16:creationId xmlns:a16="http://schemas.microsoft.com/office/drawing/2014/main" id="{BA98602E-CCC6-4D87-A081-BE0CA058E944}"/>
                </a:ext>
              </a:extLst>
            </p:cNvPr>
            <p:cNvSpPr/>
            <p:nvPr userDrawn="1"/>
          </p:nvSpPr>
          <p:spPr>
            <a:xfrm>
              <a:off x="0" y="6789278"/>
              <a:ext cx="1828800" cy="77100"/>
            </a:xfrm>
            <a:prstGeom prst="rect">
              <a:avLst/>
            </a:prstGeom>
            <a:solidFill>
              <a:srgbClr val="3C9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76;p10">
              <a:extLst>
                <a:ext uri="{FF2B5EF4-FFF2-40B4-BE49-F238E27FC236}">
                  <a16:creationId xmlns:a16="http://schemas.microsoft.com/office/drawing/2014/main" id="{C91C9CD9-6DB6-4E47-98B3-3EB1A45AB7EC}"/>
                </a:ext>
              </a:extLst>
            </p:cNvPr>
            <p:cNvSpPr/>
            <p:nvPr userDrawn="1"/>
          </p:nvSpPr>
          <p:spPr>
            <a:xfrm>
              <a:off x="1828800" y="6789278"/>
              <a:ext cx="6766560" cy="77100"/>
            </a:xfrm>
            <a:prstGeom prst="rect">
              <a:avLst/>
            </a:prstGeom>
            <a:solidFill>
              <a:srgbClr val="637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96118A30-3BAC-4E2A-AAF9-542DC5F1B357}" type="datetime1">
              <a:rPr lang="en-US" smtClean="0"/>
              <a:t>5/16/2023</a:t>
            </a:fld>
            <a:endParaRPr lang="en-US" dirty="0"/>
          </a:p>
        </p:txBody>
      </p:sp>
      <p:sp>
        <p:nvSpPr>
          <p:cNvPr id="5" name="Footer Placeholder 4"/>
          <p:cNvSpPr>
            <a:spLocks noGrp="1"/>
          </p:cNvSpPr>
          <p:nvPr>
            <p:ph type="ftr" sz="quarter" idx="11"/>
          </p:nvPr>
        </p:nvSpPr>
        <p:spPr>
          <a:xfrm>
            <a:off x="7189" y="6323022"/>
            <a:ext cx="5283200" cy="457200"/>
          </a:xfrm>
          <a:prstGeom prst="rect">
            <a:avLst/>
          </a:prstGeom>
        </p:spPr>
        <p:txBody>
          <a:bodyPr/>
          <a:lstStyle/>
          <a:p>
            <a:r>
              <a:rPr lang="en-CA" dirty="0"/>
              <a:t>© Okan Bulut - Measurement Theory II</a:t>
            </a:r>
            <a:endParaRPr lang="en-US" dirty="0"/>
          </a:p>
        </p:txBody>
      </p:sp>
      <p:sp>
        <p:nvSpPr>
          <p:cNvPr id="6" name="Slide Number Placeholder 5"/>
          <p:cNvSpPr>
            <a:spLocks noGrp="1"/>
          </p:cNvSpPr>
          <p:nvPr>
            <p:ph type="sldNum" sz="quarter" idx="12"/>
          </p:nvPr>
        </p:nvSpPr>
        <p:spPr>
          <a:xfrm>
            <a:off x="195072" y="6210300"/>
            <a:ext cx="609600" cy="457200"/>
          </a:xfrm>
          <a:prstGeom prst="ellipse">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4"/>
            <a:ext cx="268224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219200" y="274643"/>
            <a:ext cx="7416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67591E3-0E43-4EEB-8984-555AF2660DD2}" type="datetime1">
              <a:rPr lang="en-US" smtClean="0"/>
              <a:t>5/16/2023</a:t>
            </a:fld>
            <a:endParaRPr lang="en-US" dirty="0"/>
          </a:p>
        </p:txBody>
      </p:sp>
      <p:sp>
        <p:nvSpPr>
          <p:cNvPr id="5" name="Footer Placeholder 4"/>
          <p:cNvSpPr>
            <a:spLocks noGrp="1"/>
          </p:cNvSpPr>
          <p:nvPr>
            <p:ph type="ftr" sz="quarter" idx="11"/>
          </p:nvPr>
        </p:nvSpPr>
        <p:spPr>
          <a:xfrm>
            <a:off x="7189" y="6323022"/>
            <a:ext cx="5283200" cy="457200"/>
          </a:xfrm>
          <a:prstGeom prst="rect">
            <a:avLst/>
          </a:prstGeom>
        </p:spPr>
        <p:txBody>
          <a:bodyPr/>
          <a:lstStyle/>
          <a:p>
            <a:r>
              <a:rPr lang="en-CA" dirty="0"/>
              <a:t>© Okan Bulut - Measurement Theory II</a:t>
            </a:r>
            <a:endParaRPr lang="en-US" dirty="0"/>
          </a:p>
        </p:txBody>
      </p:sp>
      <p:sp>
        <p:nvSpPr>
          <p:cNvPr id="6" name="Slide Number Placeholder 5"/>
          <p:cNvSpPr>
            <a:spLocks noGrp="1"/>
          </p:cNvSpPr>
          <p:nvPr>
            <p:ph type="sldNum" sz="quarter" idx="12"/>
          </p:nvPr>
        </p:nvSpPr>
        <p:spPr>
          <a:xfrm>
            <a:off x="195072" y="6210300"/>
            <a:ext cx="609600" cy="457200"/>
          </a:xfrm>
          <a:prstGeom prst="ellipse">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4672" y="274638"/>
            <a:ext cx="10777728" cy="1143000"/>
          </a:xfrm>
        </p:spPr>
        <p:txBody>
          <a:bodyPr/>
          <a:lstStyle/>
          <a:p>
            <a:r>
              <a:rPr kumimoji="0" lang="en-US"/>
              <a:t>Click to edit Master title style</a:t>
            </a:r>
          </a:p>
        </p:txBody>
      </p:sp>
      <p:sp>
        <p:nvSpPr>
          <p:cNvPr id="4" name="Date Placeholder 3"/>
          <p:cNvSpPr>
            <a:spLocks noGrp="1"/>
          </p:cNvSpPr>
          <p:nvPr>
            <p:ph type="dt" sz="half" idx="10"/>
          </p:nvPr>
        </p:nvSpPr>
        <p:spPr>
          <a:xfrm>
            <a:off x="8229600" y="6381750"/>
            <a:ext cx="3302000" cy="476250"/>
          </a:xfrm>
        </p:spPr>
        <p:txBody>
          <a:bodyPr/>
          <a:lstStyle>
            <a:lvl1pPr>
              <a:defRPr sz="1000"/>
            </a:lvl1pPr>
          </a:lstStyle>
          <a:p>
            <a:fld id="{125A688E-0BF8-490C-81EC-7C380A8E1131}" type="datetime1">
              <a:rPr lang="en-US" smtClean="0"/>
              <a:t>5/16/2023</a:t>
            </a:fld>
            <a:endParaRPr lang="en-US" dirty="0"/>
          </a:p>
        </p:txBody>
      </p:sp>
      <p:sp>
        <p:nvSpPr>
          <p:cNvPr id="5" name="Footer Placeholder 4"/>
          <p:cNvSpPr>
            <a:spLocks noGrp="1"/>
          </p:cNvSpPr>
          <p:nvPr>
            <p:ph type="ftr" sz="quarter" idx="11"/>
          </p:nvPr>
        </p:nvSpPr>
        <p:spPr>
          <a:xfrm>
            <a:off x="0" y="6400800"/>
            <a:ext cx="5283200" cy="457200"/>
          </a:xfrm>
          <a:prstGeom prst="rect">
            <a:avLst/>
          </a:prstGeom>
        </p:spPr>
        <p:txBody>
          <a:bodyPr/>
          <a:lstStyle>
            <a:lvl1pPr>
              <a:defRPr sz="1400"/>
            </a:lvl1pPr>
          </a:lstStyle>
          <a:p>
            <a:r>
              <a:rPr lang="en-CA" dirty="0"/>
              <a:t>© Okan Bulut - Measurement Theory II</a:t>
            </a:r>
            <a:endParaRPr lang="en-US" sz="1400" dirty="0"/>
          </a:p>
        </p:txBody>
      </p:sp>
      <p:sp>
        <p:nvSpPr>
          <p:cNvPr id="6" name="Slide Number Placeholder 5"/>
          <p:cNvSpPr>
            <a:spLocks noGrp="1"/>
          </p:cNvSpPr>
          <p:nvPr>
            <p:ph type="sldNum" sz="quarter" idx="12"/>
          </p:nvPr>
        </p:nvSpPr>
        <p:spPr>
          <a:xfrm>
            <a:off x="11506200" y="6248400"/>
            <a:ext cx="609600" cy="457200"/>
          </a:xfrm>
          <a:prstGeom prst="ellipse">
            <a:avLst/>
          </a:prstGeom>
          <a:solidFill>
            <a:srgbClr val="6374A6"/>
          </a:solidFill>
        </p:spPr>
        <p:txBody>
          <a:bodyPr/>
          <a:lstStyle/>
          <a:p>
            <a:fld id="{B6F15528-21DE-4FAA-801E-634DDDAF4B2B}" type="slidenum">
              <a:rPr lang="en-US" smtClean="0"/>
              <a:pPr/>
              <a:t>‹#›</a:t>
            </a:fld>
            <a:endParaRPr lang="en-US" dirty="0"/>
          </a:p>
        </p:txBody>
      </p:sp>
      <p:sp>
        <p:nvSpPr>
          <p:cNvPr id="8" name="Content Placeholder 7"/>
          <p:cNvSpPr>
            <a:spLocks noGrp="1"/>
          </p:cNvSpPr>
          <p:nvPr>
            <p:ph sz="quarter" idx="1"/>
          </p:nvPr>
        </p:nvSpPr>
        <p:spPr>
          <a:xfrm>
            <a:off x="804672" y="1447800"/>
            <a:ext cx="10777728" cy="4572000"/>
          </a:xfrm>
        </p:spPr>
        <p:txBody>
          <a:bodyPr vert="horz"/>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grpSp>
        <p:nvGrpSpPr>
          <p:cNvPr id="12" name="Group 11">
            <a:extLst>
              <a:ext uri="{FF2B5EF4-FFF2-40B4-BE49-F238E27FC236}">
                <a16:creationId xmlns:a16="http://schemas.microsoft.com/office/drawing/2014/main" id="{59E41E56-F72B-E4B7-03BC-8159DC042F2A}"/>
              </a:ext>
            </a:extLst>
          </p:cNvPr>
          <p:cNvGrpSpPr/>
          <p:nvPr userDrawn="1"/>
        </p:nvGrpSpPr>
        <p:grpSpPr>
          <a:xfrm>
            <a:off x="0" y="6789070"/>
            <a:ext cx="12192000" cy="77308"/>
            <a:chOff x="0" y="6789070"/>
            <a:chExt cx="12192000" cy="77308"/>
          </a:xfrm>
        </p:grpSpPr>
        <p:sp>
          <p:nvSpPr>
            <p:cNvPr id="13" name="Google Shape;73;p10">
              <a:extLst>
                <a:ext uri="{FF2B5EF4-FFF2-40B4-BE49-F238E27FC236}">
                  <a16:creationId xmlns:a16="http://schemas.microsoft.com/office/drawing/2014/main" id="{A13A8720-8855-DF73-E228-98D9BC071A50}"/>
                </a:ext>
              </a:extLst>
            </p:cNvPr>
            <p:cNvSpPr/>
            <p:nvPr userDrawn="1"/>
          </p:nvSpPr>
          <p:spPr>
            <a:xfrm>
              <a:off x="8547100" y="6789070"/>
              <a:ext cx="1828800" cy="77100"/>
            </a:xfrm>
            <a:prstGeom prst="rect">
              <a:avLst/>
            </a:prstGeom>
            <a:solidFill>
              <a:srgbClr val="785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74;p10">
              <a:extLst>
                <a:ext uri="{FF2B5EF4-FFF2-40B4-BE49-F238E27FC236}">
                  <a16:creationId xmlns:a16="http://schemas.microsoft.com/office/drawing/2014/main" id="{1F3D412E-9DD2-8504-E5CA-34BF34D73A34}"/>
                </a:ext>
              </a:extLst>
            </p:cNvPr>
            <p:cNvSpPr/>
            <p:nvPr userDrawn="1"/>
          </p:nvSpPr>
          <p:spPr>
            <a:xfrm>
              <a:off x="10363200" y="6789070"/>
              <a:ext cx="1828800" cy="77100"/>
            </a:xfrm>
            <a:prstGeom prst="rect">
              <a:avLst/>
            </a:prstGeom>
            <a:solidFill>
              <a:srgbClr val="8B3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75;p10">
              <a:extLst>
                <a:ext uri="{FF2B5EF4-FFF2-40B4-BE49-F238E27FC236}">
                  <a16:creationId xmlns:a16="http://schemas.microsoft.com/office/drawing/2014/main" id="{A03DAE98-280A-3007-CEAA-1DAEC9ABDD4A}"/>
                </a:ext>
              </a:extLst>
            </p:cNvPr>
            <p:cNvSpPr/>
            <p:nvPr userDrawn="1"/>
          </p:nvSpPr>
          <p:spPr>
            <a:xfrm>
              <a:off x="0" y="6789278"/>
              <a:ext cx="1828800" cy="77100"/>
            </a:xfrm>
            <a:prstGeom prst="rect">
              <a:avLst/>
            </a:prstGeom>
            <a:solidFill>
              <a:srgbClr val="3C9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76;p10">
              <a:extLst>
                <a:ext uri="{FF2B5EF4-FFF2-40B4-BE49-F238E27FC236}">
                  <a16:creationId xmlns:a16="http://schemas.microsoft.com/office/drawing/2014/main" id="{8B0075AB-CAB6-1A4F-0D2C-C6A614A84777}"/>
                </a:ext>
              </a:extLst>
            </p:cNvPr>
            <p:cNvSpPr/>
            <p:nvPr userDrawn="1"/>
          </p:nvSpPr>
          <p:spPr>
            <a:xfrm>
              <a:off x="1828800" y="6789278"/>
              <a:ext cx="6766560" cy="77100"/>
            </a:xfrm>
            <a:prstGeom prst="rect">
              <a:avLst/>
            </a:prstGeom>
            <a:solidFill>
              <a:srgbClr val="637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11" name="Rectangle 10"/>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useBgFill="1">
        <p:nvSpPr>
          <p:cNvPr id="10" name="Rounded Rectangle 9"/>
          <p:cNvSpPr/>
          <p:nvPr/>
        </p:nvSpPr>
        <p:spPr>
          <a:xfrm>
            <a:off x="87084" y="69758"/>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sz="1000" dirty="0"/>
          </a:p>
        </p:txBody>
      </p:sp>
      <p:sp>
        <p:nvSpPr>
          <p:cNvPr id="2" name="Title 1"/>
          <p:cNvSpPr>
            <a:spLocks noGrp="1"/>
          </p:cNvSpPr>
          <p:nvPr>
            <p:ph type="title"/>
          </p:nvPr>
        </p:nvSpPr>
        <p:spPr>
          <a:xfrm>
            <a:off x="963084" y="952503"/>
            <a:ext cx="103632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963084" y="2547938"/>
            <a:ext cx="103632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229600" y="6381750"/>
            <a:ext cx="3302000" cy="476250"/>
          </a:xfrm>
        </p:spPr>
        <p:txBody>
          <a:bodyPr/>
          <a:lstStyle/>
          <a:p>
            <a:fld id="{E2911E22-545A-488B-B3ED-2B54A8158652}" type="datetime1">
              <a:rPr lang="en-US" smtClean="0"/>
              <a:t>5/16/2023</a:t>
            </a:fld>
            <a:endParaRPr lang="en-US" dirty="0"/>
          </a:p>
        </p:txBody>
      </p:sp>
      <p:sp>
        <p:nvSpPr>
          <p:cNvPr id="5" name="Footer Placeholder 4"/>
          <p:cNvSpPr>
            <a:spLocks noGrp="1"/>
          </p:cNvSpPr>
          <p:nvPr>
            <p:ph type="ftr" sz="quarter" idx="11"/>
          </p:nvPr>
        </p:nvSpPr>
        <p:spPr>
          <a:xfrm>
            <a:off x="1066800" y="6400800"/>
            <a:ext cx="5334000" cy="457200"/>
          </a:xfrm>
          <a:prstGeom prst="rect">
            <a:avLst/>
          </a:prstGeom>
        </p:spPr>
        <p:txBody>
          <a:bodyPr/>
          <a:lstStyle>
            <a:lvl1pPr>
              <a:defRPr sz="1000"/>
            </a:lvl1pPr>
          </a:lstStyle>
          <a:p>
            <a:r>
              <a:rPr lang="en-CA" dirty="0"/>
              <a:t>© Okan Bulut - Measurement Theory II</a:t>
            </a:r>
            <a:endParaRPr lang="en-US" dirty="0"/>
          </a:p>
        </p:txBody>
      </p:sp>
      <p:sp>
        <p:nvSpPr>
          <p:cNvPr id="7" name="Rectangle 6"/>
          <p:cNvSpPr/>
          <p:nvPr/>
        </p:nvSpPr>
        <p:spPr>
          <a:xfrm flipV="1">
            <a:off x="92551" y="2376830"/>
            <a:ext cx="120180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Rectangle 7"/>
          <p:cNvSpPr/>
          <p:nvPr/>
        </p:nvSpPr>
        <p:spPr>
          <a:xfrm>
            <a:off x="92197" y="2341478"/>
            <a:ext cx="12018375"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9" name="Rectangle 8"/>
          <p:cNvSpPr/>
          <p:nvPr/>
        </p:nvSpPr>
        <p:spPr>
          <a:xfrm>
            <a:off x="91077" y="2468880"/>
            <a:ext cx="12019495"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6" name="Slide Number Placeholder 5"/>
          <p:cNvSpPr>
            <a:spLocks noGrp="1"/>
          </p:cNvSpPr>
          <p:nvPr>
            <p:ph type="sldNum" sz="quarter" idx="12"/>
          </p:nvPr>
        </p:nvSpPr>
        <p:spPr>
          <a:xfrm>
            <a:off x="195072" y="6208776"/>
            <a:ext cx="609600" cy="457200"/>
          </a:xfrm>
          <a:prstGeom prst="ellipse">
            <a:avLst/>
          </a:prstGeom>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a:xfrm>
            <a:off x="8229600" y="6381750"/>
            <a:ext cx="3302000" cy="476250"/>
          </a:xfrm>
        </p:spPr>
        <p:txBody>
          <a:bodyPr/>
          <a:lstStyle/>
          <a:p>
            <a:fld id="{A6B5AB0A-E98E-4D15-A383-C644A72A5EB9}" type="datetime1">
              <a:rPr lang="en-US" smtClean="0"/>
              <a:t>5/16/2023</a:t>
            </a:fld>
            <a:endParaRPr lang="en-US" dirty="0"/>
          </a:p>
        </p:txBody>
      </p:sp>
      <p:sp>
        <p:nvSpPr>
          <p:cNvPr id="6" name="Footer Placeholder 5"/>
          <p:cNvSpPr>
            <a:spLocks noGrp="1"/>
          </p:cNvSpPr>
          <p:nvPr>
            <p:ph type="ftr" sz="quarter" idx="11"/>
          </p:nvPr>
        </p:nvSpPr>
        <p:spPr>
          <a:xfrm>
            <a:off x="0" y="6400800"/>
            <a:ext cx="5283200" cy="457200"/>
          </a:xfrm>
          <a:prstGeom prst="rect">
            <a:avLst/>
          </a:prstGeom>
        </p:spPr>
        <p:txBody>
          <a:bodyPr/>
          <a:lstStyle/>
          <a:p>
            <a:r>
              <a:rPr lang="en-CA" dirty="0"/>
              <a:t>© Okan Bulut - Measurement Theory II</a:t>
            </a:r>
            <a:endParaRPr lang="en-US" dirty="0"/>
          </a:p>
        </p:txBody>
      </p:sp>
      <p:sp>
        <p:nvSpPr>
          <p:cNvPr id="9" name="Content Placeholder 8"/>
          <p:cNvSpPr>
            <a:spLocks noGrp="1"/>
          </p:cNvSpPr>
          <p:nvPr>
            <p:ph sz="quarter" idx="1"/>
          </p:nvPr>
        </p:nvSpPr>
        <p:spPr>
          <a:xfrm>
            <a:off x="12192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578600" y="1447800"/>
            <a:ext cx="499872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Slide Number Placeholder 5">
            <a:extLst>
              <a:ext uri="{FF2B5EF4-FFF2-40B4-BE49-F238E27FC236}">
                <a16:creationId xmlns:a16="http://schemas.microsoft.com/office/drawing/2014/main" id="{F3E58EBD-0706-4F31-9A30-BD87B2261BEA}"/>
              </a:ext>
            </a:extLst>
          </p:cNvPr>
          <p:cNvSpPr>
            <a:spLocks noGrp="1"/>
          </p:cNvSpPr>
          <p:nvPr>
            <p:ph type="sldNum" sz="quarter" idx="12"/>
          </p:nvPr>
        </p:nvSpPr>
        <p:spPr>
          <a:xfrm>
            <a:off x="11506200" y="6248400"/>
            <a:ext cx="609600" cy="457200"/>
          </a:xfrm>
          <a:prstGeom prst="ellipse">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a:xfrm>
            <a:off x="8229600" y="6381750"/>
            <a:ext cx="3302000" cy="476250"/>
          </a:xfrm>
        </p:spPr>
        <p:txBody>
          <a:bodyPr/>
          <a:lstStyle/>
          <a:p>
            <a:fld id="{02E5C246-FE9A-4279-B912-4E50D8EC9FD4}" type="datetime1">
              <a:rPr lang="en-US" smtClean="0"/>
              <a:t>5/16/2023</a:t>
            </a:fld>
            <a:endParaRPr lang="en-US" dirty="0"/>
          </a:p>
        </p:txBody>
      </p:sp>
      <p:sp>
        <p:nvSpPr>
          <p:cNvPr id="8" name="Footer Placeholder 7"/>
          <p:cNvSpPr>
            <a:spLocks noGrp="1"/>
          </p:cNvSpPr>
          <p:nvPr>
            <p:ph type="ftr" sz="quarter" idx="11"/>
          </p:nvPr>
        </p:nvSpPr>
        <p:spPr>
          <a:xfrm>
            <a:off x="1219200" y="6400800"/>
            <a:ext cx="5283200" cy="457200"/>
          </a:xfrm>
          <a:prstGeom prst="rect">
            <a:avLst/>
          </a:prstGeom>
        </p:spPr>
        <p:txBody>
          <a:bodyPr/>
          <a:lstStyle/>
          <a:p>
            <a:r>
              <a:rPr lang="en-CA" dirty="0"/>
              <a:t>© Okan Bulut - Measurement Theory II</a:t>
            </a:r>
            <a:endParaRPr lang="en-US" dirty="0"/>
          </a:p>
        </p:txBody>
      </p:sp>
      <p:sp>
        <p:nvSpPr>
          <p:cNvPr id="9" name="Slide Number Placeholder 8"/>
          <p:cNvSpPr>
            <a:spLocks noGrp="1"/>
          </p:cNvSpPr>
          <p:nvPr>
            <p:ph type="sldNum" sz="quarter" idx="12"/>
          </p:nvPr>
        </p:nvSpPr>
        <p:spPr>
          <a:xfrm>
            <a:off x="195072" y="6210300"/>
            <a:ext cx="609600" cy="457200"/>
          </a:xfrm>
          <a:prstGeom prst="ellipse">
            <a:avLst/>
          </a:prstGeom>
        </p:spPr>
        <p:txBody>
          <a:bodyPr/>
          <a:lstStyle/>
          <a:p>
            <a:fld id="{B6F15528-21DE-4FAA-801E-634DDDAF4B2B}" type="slidenum">
              <a:rPr lang="en-US" smtClean="0"/>
              <a:pPr/>
              <a:t>‹#›</a:t>
            </a:fld>
            <a:endParaRPr lang="en-US" dirty="0"/>
          </a:p>
        </p:txBody>
      </p:sp>
      <p:sp>
        <p:nvSpPr>
          <p:cNvPr id="11" name="Content Placeholder 10"/>
          <p:cNvSpPr>
            <a:spLocks noGrp="1"/>
          </p:cNvSpPr>
          <p:nvPr>
            <p:ph sz="half" idx="2"/>
          </p:nvPr>
        </p:nvSpPr>
        <p:spPr>
          <a:xfrm>
            <a:off x="12192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6604000" y="2247900"/>
            <a:ext cx="49784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a:xfrm>
            <a:off x="8229600" y="6381750"/>
            <a:ext cx="3302000" cy="476250"/>
          </a:xfrm>
        </p:spPr>
        <p:txBody>
          <a:bodyPr/>
          <a:lstStyle/>
          <a:p>
            <a:fld id="{8DFF1B99-0413-41CE-BFBE-EF515C84AD6D}" type="datetime1">
              <a:rPr lang="en-US" smtClean="0"/>
              <a:t>5/16/2023</a:t>
            </a:fld>
            <a:endParaRPr lang="en-US" dirty="0"/>
          </a:p>
        </p:txBody>
      </p:sp>
      <p:sp>
        <p:nvSpPr>
          <p:cNvPr id="4" name="Footer Placeholder 3"/>
          <p:cNvSpPr>
            <a:spLocks noGrp="1"/>
          </p:cNvSpPr>
          <p:nvPr>
            <p:ph type="ftr" sz="quarter" idx="11"/>
          </p:nvPr>
        </p:nvSpPr>
        <p:spPr>
          <a:xfrm>
            <a:off x="1219200" y="6400800"/>
            <a:ext cx="5283200" cy="457200"/>
          </a:xfrm>
          <a:prstGeom prst="rect">
            <a:avLst/>
          </a:prstGeom>
        </p:spPr>
        <p:txBody>
          <a:bodyPr/>
          <a:lstStyle/>
          <a:p>
            <a:r>
              <a:rPr lang="en-CA" dirty="0"/>
              <a:t>© Okan Bulut - Measurement Theory II</a:t>
            </a:r>
            <a:endParaRPr lang="en-US" dirty="0"/>
          </a:p>
        </p:txBody>
      </p:sp>
      <p:sp>
        <p:nvSpPr>
          <p:cNvPr id="5" name="Slide Number Placeholder 4"/>
          <p:cNvSpPr>
            <a:spLocks noGrp="1"/>
          </p:cNvSpPr>
          <p:nvPr>
            <p:ph type="sldNum" sz="quarter" idx="12"/>
          </p:nvPr>
        </p:nvSpPr>
        <p:spPr>
          <a:xfrm>
            <a:off x="195072" y="6210300"/>
            <a:ext cx="609600" cy="457200"/>
          </a:xfrm>
          <a:prstGeom prst="ellipse">
            <a:avLst/>
          </a:prstGeom>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229600" y="6381750"/>
            <a:ext cx="3302000" cy="476250"/>
          </a:xfrm>
        </p:spPr>
        <p:txBody>
          <a:bodyPr/>
          <a:lstStyle/>
          <a:p>
            <a:fld id="{9383AD9B-507E-4329-8300-8B3739D15AA5}" type="datetime1">
              <a:rPr lang="en-US" smtClean="0"/>
              <a:t>5/16/2023</a:t>
            </a:fld>
            <a:endParaRPr lang="en-US" dirty="0"/>
          </a:p>
        </p:txBody>
      </p:sp>
      <p:sp>
        <p:nvSpPr>
          <p:cNvPr id="3" name="Footer Placeholder 2"/>
          <p:cNvSpPr>
            <a:spLocks noGrp="1"/>
          </p:cNvSpPr>
          <p:nvPr>
            <p:ph type="ftr" sz="quarter" idx="11"/>
          </p:nvPr>
        </p:nvSpPr>
        <p:spPr>
          <a:xfrm>
            <a:off x="0" y="6400800"/>
            <a:ext cx="5283200" cy="457200"/>
          </a:xfrm>
          <a:prstGeom prst="rect">
            <a:avLst/>
          </a:prstGeom>
        </p:spPr>
        <p:txBody>
          <a:bodyPr/>
          <a:lstStyle/>
          <a:p>
            <a:r>
              <a:rPr lang="en-CA" dirty="0"/>
              <a:t>© Okan Bulut - Measurement Theory II</a:t>
            </a:r>
            <a:endParaRPr lang="en-US" dirty="0"/>
          </a:p>
        </p:txBody>
      </p:sp>
      <p:sp>
        <p:nvSpPr>
          <p:cNvPr id="5" name="Slide Number Placeholder 5">
            <a:extLst>
              <a:ext uri="{FF2B5EF4-FFF2-40B4-BE49-F238E27FC236}">
                <a16:creationId xmlns:a16="http://schemas.microsoft.com/office/drawing/2014/main" id="{E56AEF33-5D43-44C8-B349-D6E7DA6CEE14}"/>
              </a:ext>
            </a:extLst>
          </p:cNvPr>
          <p:cNvSpPr txBox="1">
            <a:spLocks/>
          </p:cNvSpPr>
          <p:nvPr userDrawn="1"/>
        </p:nvSpPr>
        <p:spPr>
          <a:xfrm>
            <a:off x="11506200" y="6248400"/>
            <a:ext cx="609600" cy="457200"/>
          </a:xfrm>
          <a:prstGeom prst="ellipse">
            <a:avLst/>
          </a:prstGeom>
          <a:solidFill>
            <a:schemeClr val="accent1"/>
          </a:solidFill>
        </p:spPr>
        <p:txBody>
          <a:bodyPr wrap="none" lIns="0" tIns="0" rIns="0" bIns="0" anchor="ctr" anchorCtr="1">
            <a:noAutofit/>
          </a:bodyPr>
          <a:lstStyle>
            <a:defPPr>
              <a:defRPr lang="en-US"/>
            </a:defPPr>
            <a:lvl1pPr marL="0" algn="ctr" defTabSz="914400" rtl="0" eaLnBrk="1" latinLnBrk="0" hangingPunct="1">
              <a:defRPr kumimoji="0" sz="1400" kern="1200">
                <a:solidFill>
                  <a:srgbClr val="FFFFFF"/>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useBgFill="1">
        <p:nvSpPr>
          <p:cNvPr id="9" name="Rounded Rectangle 8"/>
          <p:cNvSpPr/>
          <p:nvPr/>
        </p:nvSpPr>
        <p:spPr>
          <a:xfrm>
            <a:off x="85344" y="69755"/>
            <a:ext cx="12017829"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2" name="Title 1"/>
          <p:cNvSpPr>
            <a:spLocks noGrp="1"/>
          </p:cNvSpPr>
          <p:nvPr>
            <p:ph type="title"/>
          </p:nvPr>
        </p:nvSpPr>
        <p:spPr>
          <a:xfrm>
            <a:off x="1219200" y="273050"/>
            <a:ext cx="103632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949E92E5-1E7C-4929-BAD0-99CC9A78E1DB}" type="datetime1">
              <a:rPr lang="en-US" smtClean="0"/>
              <a:t>5/16/2023</a:t>
            </a:fld>
            <a:endParaRPr lang="en-US" dirty="0"/>
          </a:p>
        </p:txBody>
      </p:sp>
      <p:sp>
        <p:nvSpPr>
          <p:cNvPr id="6" name="Footer Placeholder 5"/>
          <p:cNvSpPr>
            <a:spLocks noGrp="1"/>
          </p:cNvSpPr>
          <p:nvPr>
            <p:ph type="ftr" sz="quarter" idx="11"/>
          </p:nvPr>
        </p:nvSpPr>
        <p:spPr>
          <a:xfrm>
            <a:off x="7189" y="6323022"/>
            <a:ext cx="5283200" cy="457200"/>
          </a:xfrm>
          <a:prstGeom prst="rect">
            <a:avLst/>
          </a:prstGeom>
        </p:spPr>
        <p:txBody>
          <a:bodyPr/>
          <a:lstStyle/>
          <a:p>
            <a:r>
              <a:rPr lang="en-CA" dirty="0"/>
              <a:t>© Okan Bulut - Measurement Theory II</a:t>
            </a:r>
            <a:endParaRPr lang="en-US" dirty="0"/>
          </a:p>
        </p:txBody>
      </p:sp>
      <p:sp>
        <p:nvSpPr>
          <p:cNvPr id="7" name="Slide Number Placeholder 6"/>
          <p:cNvSpPr>
            <a:spLocks noGrp="1"/>
          </p:cNvSpPr>
          <p:nvPr>
            <p:ph type="sldNum" sz="quarter" idx="12"/>
          </p:nvPr>
        </p:nvSpPr>
        <p:spPr>
          <a:xfrm>
            <a:off x="195072" y="6210300"/>
            <a:ext cx="609600" cy="457200"/>
          </a:xfrm>
          <a:prstGeom prst="ellipse">
            <a:avLst/>
          </a:prstGeom>
        </p:spPr>
        <p:txBody>
          <a:bodyPr/>
          <a:lstStyle/>
          <a:p>
            <a:fld id="{B6F15528-21DE-4FAA-801E-634DDDAF4B2B}" type="slidenum">
              <a:rPr lang="en-US" smtClean="0"/>
              <a:pPr/>
              <a:t>‹#›</a:t>
            </a:fld>
            <a:endParaRPr lang="en-US" dirty="0"/>
          </a:p>
        </p:txBody>
      </p:sp>
      <p:sp>
        <p:nvSpPr>
          <p:cNvPr id="11" name="Content Placeholder 10"/>
          <p:cNvSpPr>
            <a:spLocks noGrp="1"/>
          </p:cNvSpPr>
          <p:nvPr>
            <p:ph sz="quarter" idx="1"/>
          </p:nvPr>
        </p:nvSpPr>
        <p:spPr>
          <a:xfrm>
            <a:off x="3962400" y="1600200"/>
            <a:ext cx="7620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C8DD110-34F8-4A15-89EE-8046CA7681E8}" type="datetime1">
              <a:rPr lang="en-US" smtClean="0"/>
              <a:t>5/16/2023</a:t>
            </a:fld>
            <a:endParaRPr lang="en-US" dirty="0"/>
          </a:p>
        </p:txBody>
      </p:sp>
      <p:sp>
        <p:nvSpPr>
          <p:cNvPr id="6" name="Footer Placeholder 5"/>
          <p:cNvSpPr>
            <a:spLocks noGrp="1"/>
          </p:cNvSpPr>
          <p:nvPr>
            <p:ph type="ftr" sz="quarter" idx="11"/>
          </p:nvPr>
        </p:nvSpPr>
        <p:spPr>
          <a:xfrm>
            <a:off x="1219200" y="6172200"/>
            <a:ext cx="5181600" cy="457200"/>
          </a:xfrm>
          <a:prstGeom prst="rect">
            <a:avLst/>
          </a:prstGeom>
        </p:spPr>
        <p:txBody>
          <a:bodyPr/>
          <a:lstStyle/>
          <a:p>
            <a:r>
              <a:rPr lang="en-CA" dirty="0"/>
              <a:t>© Okan Bulut - Measurement Theory II</a:t>
            </a:r>
            <a:endParaRPr lang="en-US" dirty="0"/>
          </a:p>
        </p:txBody>
      </p:sp>
      <p:sp>
        <p:nvSpPr>
          <p:cNvPr id="7" name="Slide Number Placeholder 6"/>
          <p:cNvSpPr>
            <a:spLocks noGrp="1"/>
          </p:cNvSpPr>
          <p:nvPr>
            <p:ph type="sldNum" sz="quarter" idx="12"/>
          </p:nvPr>
        </p:nvSpPr>
        <p:spPr>
          <a:xfrm>
            <a:off x="195072" y="6208776"/>
            <a:ext cx="609600" cy="457200"/>
          </a:xfrm>
          <a:prstGeom prst="ellipse">
            <a:avLst/>
          </a:prstGeom>
        </p:spPr>
        <p:txBody>
          <a:bodyPr/>
          <a:lstStyle/>
          <a:p>
            <a:fld id="{B6F15528-21DE-4FAA-801E-634DDDAF4B2B}" type="slidenum">
              <a:rPr lang="en-US" smtClean="0"/>
              <a:pPr/>
              <a:t>‹#›</a:t>
            </a:fld>
            <a:endParaRPr lang="en-US" dirty="0"/>
          </a:p>
        </p:txBody>
      </p:sp>
      <p:sp>
        <p:nvSpPr>
          <p:cNvPr id="11" name="Rectangle 10"/>
          <p:cNvSpPr/>
          <p:nvPr/>
        </p:nvSpPr>
        <p:spPr>
          <a:xfrm flipV="1">
            <a:off x="91076" y="4683555"/>
            <a:ext cx="1200912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2" name="Rectangle 11"/>
          <p:cNvSpPr/>
          <p:nvPr/>
        </p:nvSpPr>
        <p:spPr>
          <a:xfrm>
            <a:off x="91346" y="4650477"/>
            <a:ext cx="12008852"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3" name="Rectangle 12"/>
          <p:cNvSpPr/>
          <p:nvPr/>
        </p:nvSpPr>
        <p:spPr>
          <a:xfrm>
            <a:off x="91349" y="4773227"/>
            <a:ext cx="12008849"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3" name="Picture Placeholder 2"/>
          <p:cNvSpPr>
            <a:spLocks noGrp="1"/>
          </p:cNvSpPr>
          <p:nvPr>
            <p:ph type="pic" idx="1"/>
          </p:nvPr>
        </p:nvSpPr>
        <p:spPr>
          <a:xfrm>
            <a:off x="91080" y="66678"/>
            <a:ext cx="12002497"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dirty="0"/>
              <a:t>Click icon to add picture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dirty="0"/>
          </a:p>
        </p:txBody>
      </p:sp>
      <p:sp>
        <p:nvSpPr>
          <p:cNvPr id="22" name="Title Placeholder 21"/>
          <p:cNvSpPr>
            <a:spLocks noGrp="1"/>
          </p:cNvSpPr>
          <p:nvPr>
            <p:ph type="title"/>
          </p:nvPr>
        </p:nvSpPr>
        <p:spPr>
          <a:xfrm>
            <a:off x="1219200" y="274638"/>
            <a:ext cx="103632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1219200" y="1447800"/>
            <a:ext cx="103632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latinLnBrk="0" hangingPunct="1">
              <a:defRPr kumimoji="0" sz="1400">
                <a:solidFill>
                  <a:schemeClr val="tx2"/>
                </a:solidFill>
              </a:defRPr>
            </a:lvl1pPr>
          </a:lstStyle>
          <a:p>
            <a:fld id="{5011E9C6-033D-49DC-887B-B33FDA38DEB9}" type="datetime1">
              <a:rPr lang="en-US" smtClean="0"/>
              <a:t>5/16/2023</a:t>
            </a:fld>
            <a:endParaRPr lang="en-US" dirty="0"/>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400">
                <a:solidFill>
                  <a:schemeClr val="tx2"/>
                </a:solidFill>
              </a:defRPr>
            </a:lvl1pPr>
          </a:lstStyle>
          <a:p>
            <a:r>
              <a:rPr lang="en-CA" dirty="0"/>
              <a:t>© Okan Bulut - Measurement Theory I</a:t>
            </a:r>
            <a:endParaRPr lang="en-US" dirty="0"/>
          </a:p>
        </p:txBody>
      </p:sp>
      <p:sp>
        <p:nvSpPr>
          <p:cNvPr id="23" name="Slide Number Placeholder 22"/>
          <p:cNvSpPr>
            <a:spLocks noGrp="1"/>
          </p:cNvSpPr>
          <p:nvPr>
            <p:ph type="sldNum" sz="quarter" idx="4"/>
          </p:nvPr>
        </p:nvSpPr>
        <p:spPr>
          <a:xfrm>
            <a:off x="195072" y="6210300"/>
            <a:ext cx="609600" cy="457200"/>
          </a:xfrm>
          <a:prstGeom prst="ellipse">
            <a:avLst/>
          </a:prstGeom>
          <a:solidFill>
            <a:srgbClr val="6374A6"/>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B6F15528-21DE-4FAA-801E-634DDDAF4B2B}" type="slidenum">
              <a:rPr lang="en-US" smtClean="0"/>
              <a:pPr/>
              <a:t>‹#›</a:t>
            </a:fld>
            <a:endParaRPr lang="en-US" dirty="0"/>
          </a:p>
        </p:txBody>
      </p:sp>
      <p:grpSp>
        <p:nvGrpSpPr>
          <p:cNvPr id="2" name="Group 1">
            <a:extLst>
              <a:ext uri="{FF2B5EF4-FFF2-40B4-BE49-F238E27FC236}">
                <a16:creationId xmlns:a16="http://schemas.microsoft.com/office/drawing/2014/main" id="{2E3CB8C5-AF02-730B-B158-A98B78B2FDD5}"/>
              </a:ext>
            </a:extLst>
          </p:cNvPr>
          <p:cNvGrpSpPr/>
          <p:nvPr userDrawn="1"/>
        </p:nvGrpSpPr>
        <p:grpSpPr>
          <a:xfrm>
            <a:off x="0" y="6789070"/>
            <a:ext cx="12192000" cy="77308"/>
            <a:chOff x="0" y="6789070"/>
            <a:chExt cx="12192000" cy="77308"/>
          </a:xfrm>
        </p:grpSpPr>
        <p:sp>
          <p:nvSpPr>
            <p:cNvPr id="4" name="Google Shape;73;p10">
              <a:extLst>
                <a:ext uri="{FF2B5EF4-FFF2-40B4-BE49-F238E27FC236}">
                  <a16:creationId xmlns:a16="http://schemas.microsoft.com/office/drawing/2014/main" id="{BB2FFAED-3E31-1C0D-F852-6B512A7B90E6}"/>
                </a:ext>
              </a:extLst>
            </p:cNvPr>
            <p:cNvSpPr/>
            <p:nvPr userDrawn="1"/>
          </p:nvSpPr>
          <p:spPr>
            <a:xfrm>
              <a:off x="8547100" y="6789070"/>
              <a:ext cx="1828800" cy="77100"/>
            </a:xfrm>
            <a:prstGeom prst="rect">
              <a:avLst/>
            </a:prstGeom>
            <a:solidFill>
              <a:srgbClr val="785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74;p10">
              <a:extLst>
                <a:ext uri="{FF2B5EF4-FFF2-40B4-BE49-F238E27FC236}">
                  <a16:creationId xmlns:a16="http://schemas.microsoft.com/office/drawing/2014/main" id="{8126A5F3-C2A8-9712-85EA-4DB87823F492}"/>
                </a:ext>
              </a:extLst>
            </p:cNvPr>
            <p:cNvSpPr/>
            <p:nvPr userDrawn="1"/>
          </p:nvSpPr>
          <p:spPr>
            <a:xfrm>
              <a:off x="10363200" y="6789070"/>
              <a:ext cx="1828800" cy="77100"/>
            </a:xfrm>
            <a:prstGeom prst="rect">
              <a:avLst/>
            </a:prstGeom>
            <a:solidFill>
              <a:srgbClr val="8B3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75;p10">
              <a:extLst>
                <a:ext uri="{FF2B5EF4-FFF2-40B4-BE49-F238E27FC236}">
                  <a16:creationId xmlns:a16="http://schemas.microsoft.com/office/drawing/2014/main" id="{9AF60596-0B4C-642A-8B0F-862DDCB2DD31}"/>
                </a:ext>
              </a:extLst>
            </p:cNvPr>
            <p:cNvSpPr/>
            <p:nvPr userDrawn="1"/>
          </p:nvSpPr>
          <p:spPr>
            <a:xfrm>
              <a:off x="0" y="6789278"/>
              <a:ext cx="1828800" cy="77100"/>
            </a:xfrm>
            <a:prstGeom prst="rect">
              <a:avLst/>
            </a:prstGeom>
            <a:solidFill>
              <a:srgbClr val="3C9D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76;p10">
              <a:extLst>
                <a:ext uri="{FF2B5EF4-FFF2-40B4-BE49-F238E27FC236}">
                  <a16:creationId xmlns:a16="http://schemas.microsoft.com/office/drawing/2014/main" id="{93948345-9906-4668-73A9-0F6E3A0585B4}"/>
                </a:ext>
              </a:extLst>
            </p:cNvPr>
            <p:cNvSpPr/>
            <p:nvPr userDrawn="1"/>
          </p:nvSpPr>
          <p:spPr>
            <a:xfrm>
              <a:off x="1828800" y="6789278"/>
              <a:ext cx="6766560" cy="77100"/>
            </a:xfrm>
            <a:prstGeom prst="rect">
              <a:avLst/>
            </a:prstGeom>
            <a:solidFill>
              <a:srgbClr val="6374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sciencedirect.com/science/article/pii/S0092656614000701"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ran.r-project.org/web/packages/ggdag/vignettes/intro-to-dags.htm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2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sciencedirect.com/science/article/pii/S009265661400070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hyperlink" Target="https://www.jstor.org/stable/2346178" TargetMode="External"/></Relationships>
</file>

<file path=ppt/slides/_rels/slide24.xml.rels><?xml version="1.0" encoding="UTF-8" standalone="yes"?>
<Relationships xmlns="http://schemas.openxmlformats.org/package/2006/relationships"><Relationship Id="rId2" Type="http://schemas.openxmlformats.org/officeDocument/2006/relationships/hyperlink" Target="https://doi.org/10.1093/biostatistics/kxm045"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packages/qgraph/" TargetMode="External"/><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doi.org/10.1037/met0000167" TargetMode="External"/><Relationship Id="rId5" Type="http://schemas.openxmlformats.org/officeDocument/2006/relationships/image" Target="../media/image180.png"/><Relationship Id="rId4" Type="http://schemas.openxmlformats.org/officeDocument/2006/relationships/image" Target="../media/image170.png"/></Relationships>
</file>

<file path=ppt/slides/_rels/slide27.xml.rels><?xml version="1.0" encoding="UTF-8" standalone="yes"?>
<Relationships xmlns="http://schemas.openxmlformats.org/package/2006/relationships"><Relationship Id="rId3" Type="http://schemas.openxmlformats.org/officeDocument/2006/relationships/hyperlink" Target="https://www.stat.ubc.ca/~jhchen/paper/Bio08.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hyperlink" Target="https://doi.org/10.1037/met0000167"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psychonetrics.org/" TargetMode="Externa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1.svg"/></Relationships>
</file>

<file path=ppt/slides/_rels/slide35.xml.rels><?xml version="1.0" encoding="UTF-8" standalone="yes"?>
<Relationships xmlns="http://schemas.openxmlformats.org/package/2006/relationships"><Relationship Id="rId3" Type="http://schemas.openxmlformats.org/officeDocument/2006/relationships/hyperlink" Target="https://huggingface.co/blog/intro-graphml" TargetMode="External"/><Relationship Id="rId7" Type="http://schemas.microsoft.com/office/2007/relationships/hdphoto" Target="../media/hdphoto3.wdp"/><Relationship Id="rId2" Type="http://schemas.openxmlformats.org/officeDocument/2006/relationships/hyperlink" Target="https://doi.org/10.35566/jbds/v1n1/p5"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distill.pub/2021/gnn-intro/" TargetMode="External"/><Relationship Id="rId4" Type="http://schemas.openxmlformats.org/officeDocument/2006/relationships/hyperlink" Target="https://arxiv.org/abs/2207.02505"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hyperlink" Target="https://www.mdpi.com/2079-3200/11/1/19" TargetMode="External"/><Relationship Id="rId4" Type="http://schemas.openxmlformats.org/officeDocument/2006/relationships/hyperlink" Target="https://www.mdpi.com/2079-3200/9/3/35/htm"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i.org/10.1371/journal.pone.0174035"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mdpi.com/2624-8611/3/3/32"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psyarxiv.com/4kra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eg"/><Relationship Id="rId1" Type="http://schemas.openxmlformats.org/officeDocument/2006/relationships/slideLayout" Target="../slideLayouts/slideLayout2.xml"/><Relationship Id="rId5" Type="http://schemas.openxmlformats.org/officeDocument/2006/relationships/hyperlink" Target="https://doi.org/10.4324/9781003111238" TargetMode="External"/><Relationship Id="rId4" Type="http://schemas.openxmlformats.org/officeDocument/2006/relationships/hyperlink" Target="https://www.researchgate.net/publication/313344229_Network_Psychometric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sciencedirect.com/science/article/abs/pii/S0732118X1100016X" TargetMode="Externa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tunguz/big-five-personality-test"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sciencedirect.com/science/article/pii/S0092656614000701" TargetMode="External"/><Relationship Id="rId2" Type="http://schemas.openxmlformats.org/officeDocument/2006/relationships/hyperlink" Target="https://journals.sagepub.com/doi/full/10.1177/2167702614553230"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rgbClr val="0070C0"/>
          </a:fgClr>
          <a:bgClr>
            <a:schemeClr val="bg1"/>
          </a:bgClr>
        </a:patt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28800" y="4648200"/>
            <a:ext cx="8534400" cy="1600200"/>
          </a:xfrm>
        </p:spPr>
        <p:txBody>
          <a:bodyPr>
            <a:normAutofit/>
          </a:bodyPr>
          <a:lstStyle/>
          <a:p>
            <a:r>
              <a:rPr lang="en-CA" sz="3100" b="1" dirty="0"/>
              <a:t>Okan Bulut, Ph.D.</a:t>
            </a:r>
          </a:p>
          <a:p>
            <a:r>
              <a:rPr lang="en-CA" sz="2400" b="1" dirty="0"/>
              <a:t>Centre for Research in Applied Measurement and Evaluation</a:t>
            </a:r>
          </a:p>
          <a:p>
            <a:r>
              <a:rPr lang="en-CA" sz="2400" b="1" dirty="0"/>
              <a:t>University of Alberta</a:t>
            </a:r>
          </a:p>
        </p:txBody>
      </p:sp>
      <p:sp>
        <p:nvSpPr>
          <p:cNvPr id="2" name="Title 1"/>
          <p:cNvSpPr>
            <a:spLocks noGrp="1"/>
          </p:cNvSpPr>
          <p:nvPr>
            <p:ph type="ctrTitle"/>
          </p:nvPr>
        </p:nvSpPr>
        <p:spPr>
          <a:xfrm>
            <a:off x="609600" y="1143000"/>
            <a:ext cx="10972800" cy="1832959"/>
          </a:xfrm>
        </p:spPr>
        <p:txBody>
          <a:bodyPr>
            <a:normAutofit/>
          </a:bodyPr>
          <a:lstStyle/>
          <a:p>
            <a:r>
              <a:rPr lang="en-CA" sz="5000" dirty="0"/>
              <a:t>EDPY 607</a:t>
            </a:r>
            <a:br>
              <a:rPr lang="en-CA" sz="5000" dirty="0"/>
            </a:br>
            <a:r>
              <a:rPr lang="en-CA" sz="5000" dirty="0"/>
              <a:t>Measurement Theory II</a:t>
            </a:r>
            <a:endParaRPr lang="en-US" sz="5000" dirty="0"/>
          </a:p>
        </p:txBody>
      </p:sp>
      <p:sp>
        <p:nvSpPr>
          <p:cNvPr id="5" name="TextBox 4"/>
          <p:cNvSpPr txBox="1"/>
          <p:nvPr/>
        </p:nvSpPr>
        <p:spPr>
          <a:xfrm>
            <a:off x="1781175" y="3198167"/>
            <a:ext cx="8610600" cy="46166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pPr algn="ctr"/>
            <a:r>
              <a:rPr lang="en-CA" sz="2400" b="1" dirty="0">
                <a:latin typeface="Franklin Gothic Book (Headings)"/>
              </a:rPr>
              <a:t>Lecture 2: Psychometric Network Analysis</a:t>
            </a:r>
            <a:endParaRPr lang="en-US" sz="2400" b="1" dirty="0">
              <a:latin typeface="Franklin Gothic Book (Headings)"/>
            </a:endParaRPr>
          </a:p>
        </p:txBody>
      </p:sp>
    </p:spTree>
    <p:extLst>
      <p:ext uri="{BB962C8B-B14F-4D97-AF65-F5344CB8AC3E}">
        <p14:creationId xmlns:p14="http://schemas.microsoft.com/office/powerpoint/2010/main" val="2685206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17C68-8697-D209-3FB3-0D04D592DF97}"/>
              </a:ext>
            </a:extLst>
          </p:cNvPr>
          <p:cNvSpPr>
            <a:spLocks noGrp="1"/>
          </p:cNvSpPr>
          <p:nvPr>
            <p:ph type="title"/>
          </p:nvPr>
        </p:nvSpPr>
        <p:spPr/>
        <p:txBody>
          <a:bodyPr/>
          <a:lstStyle/>
          <a:p>
            <a:r>
              <a:rPr lang="en-US" dirty="0"/>
              <a:t>Gaussian Graphical Models</a:t>
            </a:r>
            <a:endParaRPr lang="en-CA" dirty="0"/>
          </a:p>
        </p:txBody>
      </p:sp>
      <p:sp>
        <p:nvSpPr>
          <p:cNvPr id="3" name="Footer Placeholder 2">
            <a:extLst>
              <a:ext uri="{FF2B5EF4-FFF2-40B4-BE49-F238E27FC236}">
                <a16:creationId xmlns:a16="http://schemas.microsoft.com/office/drawing/2014/main" id="{FD88A604-0BD3-1455-2A55-CE931F99FC08}"/>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41C586C2-CACC-0031-15A0-7A519F1BFF0E}"/>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
        <p:nvSpPr>
          <p:cNvPr id="5" name="Content Placeholder 4">
            <a:extLst>
              <a:ext uri="{FF2B5EF4-FFF2-40B4-BE49-F238E27FC236}">
                <a16:creationId xmlns:a16="http://schemas.microsoft.com/office/drawing/2014/main" id="{B2BDA0AC-3D6A-4993-753B-FF39ABDF67AA}"/>
              </a:ext>
            </a:extLst>
          </p:cNvPr>
          <p:cNvSpPr>
            <a:spLocks noGrp="1"/>
          </p:cNvSpPr>
          <p:nvPr>
            <p:ph sz="quarter" idx="1"/>
          </p:nvPr>
        </p:nvSpPr>
        <p:spPr/>
        <p:txBody>
          <a:bodyPr/>
          <a:lstStyle/>
          <a:p>
            <a:r>
              <a:rPr lang="en-US" dirty="0"/>
              <a:t>A GGM is a network that consists of </a:t>
            </a:r>
            <a:r>
              <a:rPr lang="en-US" i="1" dirty="0"/>
              <a:t>n</a:t>
            </a:r>
            <a:r>
              <a:rPr lang="en-US" dirty="0"/>
              <a:t> nodes (or vertices) that are connected with </a:t>
            </a:r>
            <a:r>
              <a:rPr lang="en-US" i="1" dirty="0"/>
              <a:t>m</a:t>
            </a:r>
            <a:r>
              <a:rPr lang="en-US" dirty="0"/>
              <a:t> edges.</a:t>
            </a:r>
          </a:p>
          <a:p>
            <a:endParaRPr lang="en-US" dirty="0"/>
          </a:p>
          <a:p>
            <a:endParaRPr lang="en-CA" dirty="0"/>
          </a:p>
        </p:txBody>
      </p:sp>
      <p:pic>
        <p:nvPicPr>
          <p:cNvPr id="7173" name="Picture 5">
            <a:extLst>
              <a:ext uri="{FF2B5EF4-FFF2-40B4-BE49-F238E27FC236}">
                <a16:creationId xmlns:a16="http://schemas.microsoft.com/office/drawing/2014/main" id="{06879260-675E-52E4-5A69-41E40FE2A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920" y="2242580"/>
            <a:ext cx="4475231"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Rounded Corners 9">
            <a:extLst>
              <a:ext uri="{FF2B5EF4-FFF2-40B4-BE49-F238E27FC236}">
                <a16:creationId xmlns:a16="http://schemas.microsoft.com/office/drawing/2014/main" id="{DDDB94D0-358B-B65A-D396-5CC741493199}"/>
              </a:ext>
            </a:extLst>
          </p:cNvPr>
          <p:cNvSpPr/>
          <p:nvPr/>
        </p:nvSpPr>
        <p:spPr>
          <a:xfrm>
            <a:off x="6248400" y="1524000"/>
            <a:ext cx="838200" cy="337580"/>
          </a:xfrm>
          <a:prstGeom prst="roundRect">
            <a:avLst/>
          </a:prstGeom>
          <a:solidFill>
            <a:srgbClr val="6374A6">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2" name="Straight Arrow Connector 11">
            <a:extLst>
              <a:ext uri="{FF2B5EF4-FFF2-40B4-BE49-F238E27FC236}">
                <a16:creationId xmlns:a16="http://schemas.microsoft.com/office/drawing/2014/main" id="{62A503B2-716B-8283-9BE3-BF0298919A64}"/>
              </a:ext>
            </a:extLst>
          </p:cNvPr>
          <p:cNvCxnSpPr>
            <a:cxnSpLocks/>
            <a:stCxn id="10" idx="2"/>
          </p:cNvCxnSpPr>
          <p:nvPr/>
        </p:nvCxnSpPr>
        <p:spPr>
          <a:xfrm>
            <a:off x="6667500" y="1861580"/>
            <a:ext cx="266700" cy="103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97F277C7-3E5A-C37B-85D0-E4D52FFEE839}"/>
              </a:ext>
            </a:extLst>
          </p:cNvPr>
          <p:cNvSpPr/>
          <p:nvPr/>
        </p:nvSpPr>
        <p:spPr>
          <a:xfrm>
            <a:off x="2133600" y="1933162"/>
            <a:ext cx="831600" cy="337580"/>
          </a:xfrm>
          <a:prstGeom prst="roundRect">
            <a:avLst/>
          </a:prstGeom>
          <a:solidFill>
            <a:srgbClr val="FFC000">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5" name="Straight Arrow Connector 14">
            <a:extLst>
              <a:ext uri="{FF2B5EF4-FFF2-40B4-BE49-F238E27FC236}">
                <a16:creationId xmlns:a16="http://schemas.microsoft.com/office/drawing/2014/main" id="{24932655-E313-CA0A-A82D-E2C66EBCF4C0}"/>
              </a:ext>
            </a:extLst>
          </p:cNvPr>
          <p:cNvCxnSpPr/>
          <p:nvPr/>
        </p:nvCxnSpPr>
        <p:spPr>
          <a:xfrm>
            <a:off x="2971800" y="2242580"/>
            <a:ext cx="3352800" cy="126262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C5289E8-56EE-8E73-8B0C-EA4448F62652}"/>
              </a:ext>
            </a:extLst>
          </p:cNvPr>
          <p:cNvSpPr txBox="1"/>
          <p:nvPr/>
        </p:nvSpPr>
        <p:spPr>
          <a:xfrm>
            <a:off x="660682" y="3172772"/>
            <a:ext cx="4622518" cy="923330"/>
          </a:xfrm>
          <a:prstGeom prst="rect">
            <a:avLst/>
          </a:prstGeom>
          <a:noFill/>
        </p:spPr>
        <p:txBody>
          <a:bodyPr wrap="square">
            <a:spAutoFit/>
          </a:bodyPr>
          <a:lstStyle/>
          <a:p>
            <a:pPr algn="just"/>
            <a:r>
              <a:rPr lang="en-US" sz="1800" b="0" i="0" u="none" strike="noStrike" baseline="0" dirty="0">
                <a:latin typeface="CMSS10"/>
              </a:rPr>
              <a:t>Each edge has a </a:t>
            </a:r>
            <a:r>
              <a:rPr lang="en-US" sz="1800" b="0" i="0" u="none" strike="noStrike" baseline="0" dirty="0">
                <a:latin typeface="CMSSI10"/>
              </a:rPr>
              <a:t>weight </a:t>
            </a:r>
            <a:r>
              <a:rPr lang="en-US" sz="1800" b="0" i="0" u="none" strike="noStrike" baseline="0" dirty="0">
                <a:latin typeface="CMSS10"/>
              </a:rPr>
              <a:t>indicating the strength of that </a:t>
            </a:r>
            <a:r>
              <a:rPr lang="en-CA" sz="1800" b="0" i="0" u="none" strike="noStrike" baseline="0" dirty="0">
                <a:latin typeface="CMSS10"/>
              </a:rPr>
              <a:t>connection. </a:t>
            </a:r>
            <a:r>
              <a:rPr lang="en-US" sz="1800" b="0" i="0" u="none" strike="noStrike" baseline="0" dirty="0">
                <a:latin typeface="CMSS10"/>
              </a:rPr>
              <a:t>An edge can be directed (have an arrow) or undirected.</a:t>
            </a:r>
            <a:endParaRPr lang="en-CA" dirty="0"/>
          </a:p>
        </p:txBody>
      </p:sp>
    </p:spTree>
    <p:extLst>
      <p:ext uri="{BB962C8B-B14F-4D97-AF65-F5344CB8AC3E}">
        <p14:creationId xmlns:p14="http://schemas.microsoft.com/office/powerpoint/2010/main" val="2500871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7BDB-C5D0-CB62-D314-F9B27467962C}"/>
              </a:ext>
            </a:extLst>
          </p:cNvPr>
          <p:cNvSpPr>
            <a:spLocks noGrp="1"/>
          </p:cNvSpPr>
          <p:nvPr>
            <p:ph type="title"/>
          </p:nvPr>
        </p:nvSpPr>
        <p:spPr/>
        <p:txBody>
          <a:bodyPr/>
          <a:lstStyle/>
          <a:p>
            <a:r>
              <a:rPr lang="en-US" dirty="0"/>
              <a:t>What is a Partial Correlation?</a:t>
            </a:r>
            <a:endParaRPr lang="en-CA" dirty="0"/>
          </a:p>
        </p:txBody>
      </p:sp>
      <p:sp>
        <p:nvSpPr>
          <p:cNvPr id="3" name="Footer Placeholder 2">
            <a:extLst>
              <a:ext uri="{FF2B5EF4-FFF2-40B4-BE49-F238E27FC236}">
                <a16:creationId xmlns:a16="http://schemas.microsoft.com/office/drawing/2014/main" id="{5CE79808-0F76-D4D1-D87D-A5339AF5086D}"/>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1FC1A1BF-1B74-7999-2958-4A81FA7BB80B}"/>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5" name="Content Placeholder 4">
            <a:extLst>
              <a:ext uri="{FF2B5EF4-FFF2-40B4-BE49-F238E27FC236}">
                <a16:creationId xmlns:a16="http://schemas.microsoft.com/office/drawing/2014/main" id="{4A23FFA2-C5D9-2046-6B5A-D61FBB637C82}"/>
              </a:ext>
            </a:extLst>
          </p:cNvPr>
          <p:cNvSpPr>
            <a:spLocks noGrp="1"/>
          </p:cNvSpPr>
          <p:nvPr>
            <p:ph sz="quarter" idx="1"/>
          </p:nvPr>
        </p:nvSpPr>
        <p:spPr>
          <a:xfrm>
            <a:off x="804672" y="1447800"/>
            <a:ext cx="10777728" cy="4800600"/>
          </a:xfrm>
        </p:spPr>
        <p:txBody>
          <a:bodyPr>
            <a:normAutofit/>
          </a:bodyPr>
          <a:lstStyle/>
          <a:p>
            <a:r>
              <a:rPr lang="en-US" b="1" dirty="0"/>
              <a:t>A partial correlation </a:t>
            </a:r>
            <a:r>
              <a:rPr lang="en-US" b="0" dirty="0"/>
              <a:t>is the association between two [quantitative] variables, after conditioning on all other variables in the dataset. </a:t>
            </a:r>
          </a:p>
          <a:p>
            <a:endParaRPr lang="en-US" dirty="0"/>
          </a:p>
          <a:p>
            <a:r>
              <a:rPr lang="en-US" b="0" dirty="0"/>
              <a:t>Conditioning </a:t>
            </a:r>
            <a:r>
              <a:rPr lang="en-US" b="0" dirty="0">
                <a:sym typeface="Wingdings" panose="05000000000000000000" pitchFamily="2" charset="2"/>
              </a:rPr>
              <a:t> Finding </a:t>
            </a:r>
            <a:r>
              <a:rPr lang="en-US" b="0" dirty="0"/>
              <a:t>the remaining association between two variables </a:t>
            </a:r>
            <a:r>
              <a:rPr lang="en-US" b="0" i="1" dirty="0"/>
              <a:t>after controlling for all other information possible</a:t>
            </a:r>
          </a:p>
          <a:p>
            <a:pPr lvl="1"/>
            <a:r>
              <a:rPr lang="en-US" dirty="0"/>
              <a:t>Known as “c</a:t>
            </a:r>
            <a:r>
              <a:rPr lang="en-US" b="0" dirty="0"/>
              <a:t>onditional” independence associations</a:t>
            </a:r>
            <a:endParaRPr lang="en-US" b="0" dirty="0">
              <a:sym typeface="Wingdings" panose="05000000000000000000" pitchFamily="2" charset="2"/>
            </a:endParaRPr>
          </a:p>
          <a:p>
            <a:endParaRPr lang="en-US" dirty="0">
              <a:sym typeface="Wingdings" panose="05000000000000000000" pitchFamily="2" charset="2"/>
            </a:endParaRPr>
          </a:p>
          <a:p>
            <a:r>
              <a:rPr lang="en-US" b="0" dirty="0"/>
              <a:t>Just like regula</a:t>
            </a:r>
            <a:r>
              <a:rPr lang="en-US" dirty="0"/>
              <a:t>r correlation coefficients, partial correlation </a:t>
            </a:r>
            <a:r>
              <a:rPr lang="en-US" b="0" dirty="0"/>
              <a:t>coefficients also range from −1 to 1. </a:t>
            </a:r>
            <a:endParaRPr lang="en-CA" dirty="0"/>
          </a:p>
          <a:p>
            <a:pPr marL="0" indent="0">
              <a:buNone/>
            </a:pPr>
            <a:endParaRPr lang="en-CA" dirty="0"/>
          </a:p>
        </p:txBody>
      </p:sp>
    </p:spTree>
    <p:extLst>
      <p:ext uri="{BB962C8B-B14F-4D97-AF65-F5344CB8AC3E}">
        <p14:creationId xmlns:p14="http://schemas.microsoft.com/office/powerpoint/2010/main" val="3709567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7BDB-C5D0-CB62-D314-F9B27467962C}"/>
              </a:ext>
            </a:extLst>
          </p:cNvPr>
          <p:cNvSpPr>
            <a:spLocks noGrp="1"/>
          </p:cNvSpPr>
          <p:nvPr>
            <p:ph type="title"/>
          </p:nvPr>
        </p:nvSpPr>
        <p:spPr/>
        <p:txBody>
          <a:bodyPr/>
          <a:lstStyle/>
          <a:p>
            <a:r>
              <a:rPr lang="en-US" dirty="0"/>
              <a:t>Partial Correlations in Network Graphs</a:t>
            </a:r>
            <a:endParaRPr lang="en-CA" dirty="0"/>
          </a:p>
        </p:txBody>
      </p:sp>
      <p:sp>
        <p:nvSpPr>
          <p:cNvPr id="3" name="Footer Placeholder 2">
            <a:extLst>
              <a:ext uri="{FF2B5EF4-FFF2-40B4-BE49-F238E27FC236}">
                <a16:creationId xmlns:a16="http://schemas.microsoft.com/office/drawing/2014/main" id="{5CE79808-0F76-D4D1-D87D-A5339AF5086D}"/>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1FC1A1BF-1B74-7999-2958-4A81FA7BB80B}"/>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5" name="Content Placeholder 4">
            <a:extLst>
              <a:ext uri="{FF2B5EF4-FFF2-40B4-BE49-F238E27FC236}">
                <a16:creationId xmlns:a16="http://schemas.microsoft.com/office/drawing/2014/main" id="{4A23FFA2-C5D9-2046-6B5A-D61FBB637C82}"/>
              </a:ext>
            </a:extLst>
          </p:cNvPr>
          <p:cNvSpPr>
            <a:spLocks noGrp="1"/>
          </p:cNvSpPr>
          <p:nvPr>
            <p:ph sz="quarter" idx="1"/>
          </p:nvPr>
        </p:nvSpPr>
        <p:spPr>
          <a:xfrm>
            <a:off x="804672" y="1447800"/>
            <a:ext cx="10777728" cy="4800600"/>
          </a:xfrm>
        </p:spPr>
        <p:txBody>
          <a:bodyPr>
            <a:normAutofit lnSpcReduction="10000"/>
          </a:bodyPr>
          <a:lstStyle/>
          <a:p>
            <a:pPr marL="0" indent="0">
              <a:buNone/>
            </a:pPr>
            <a:r>
              <a:rPr lang="en-US" dirty="0"/>
              <a:t>When creating network graphs:</a:t>
            </a:r>
          </a:p>
          <a:p>
            <a:pPr lvl="1"/>
            <a:r>
              <a:rPr lang="en-US" dirty="0"/>
              <a:t>Researchers typically use “</a:t>
            </a:r>
            <a:r>
              <a:rPr lang="en-US" b="1" dirty="0">
                <a:solidFill>
                  <a:srgbClr val="FF0000"/>
                </a:solidFill>
              </a:rPr>
              <a:t>red</a:t>
            </a:r>
            <a:r>
              <a:rPr lang="en-US" dirty="0"/>
              <a:t>” lines for negative partial correlations and “</a:t>
            </a:r>
            <a:r>
              <a:rPr lang="en-US" b="1" dirty="0">
                <a:solidFill>
                  <a:srgbClr val="00B050"/>
                </a:solidFill>
              </a:rPr>
              <a:t>green</a:t>
            </a:r>
            <a:r>
              <a:rPr lang="en-US" dirty="0"/>
              <a:t>” lines for positive partial correlations </a:t>
            </a:r>
            <a:r>
              <a:rPr lang="en-US" dirty="0">
                <a:sym typeface="Wingdings" panose="05000000000000000000" pitchFamily="2" charset="2"/>
              </a:rPr>
              <a:t> this facilitates the network interpretation</a:t>
            </a:r>
            <a:r>
              <a:rPr lang="en-US" dirty="0"/>
              <a:t>. </a:t>
            </a:r>
          </a:p>
          <a:p>
            <a:pPr lvl="1"/>
            <a:endParaRPr lang="en-US" dirty="0"/>
          </a:p>
          <a:p>
            <a:pPr lvl="1"/>
            <a:r>
              <a:rPr lang="en-US" b="1" dirty="0"/>
              <a:t>Weighted edges</a:t>
            </a:r>
            <a:r>
              <a:rPr lang="en-US" dirty="0"/>
              <a:t>: Wider (i.e., thicker) and more saturated lines (i.e., connections) indicate stronger partial correlations (i.e., correlations far from zero).</a:t>
            </a:r>
          </a:p>
          <a:p>
            <a:pPr lvl="1"/>
            <a:endParaRPr lang="en-US" dirty="0"/>
          </a:p>
          <a:p>
            <a:pPr lvl="1"/>
            <a:r>
              <a:rPr lang="en-US" b="1" dirty="0"/>
              <a:t>Unweighted edges</a:t>
            </a:r>
            <a:r>
              <a:rPr lang="en-US" dirty="0"/>
              <a:t>: The edge simply represents the presence or absence of a relationship</a:t>
            </a:r>
          </a:p>
          <a:p>
            <a:pPr lvl="1"/>
            <a:endParaRPr lang="en-US" dirty="0"/>
          </a:p>
          <a:p>
            <a:pPr lvl="1"/>
            <a:r>
              <a:rPr lang="en-US" dirty="0"/>
              <a:t>If partial correlation = 0, no connection is drawn between two nodes, indicating that two variables are independent, after controlling for all other variables in the network.</a:t>
            </a:r>
          </a:p>
          <a:p>
            <a:pPr marL="0" indent="0">
              <a:buNone/>
            </a:pPr>
            <a:endParaRPr lang="en-CA" dirty="0"/>
          </a:p>
          <a:p>
            <a:pPr marL="0" indent="0">
              <a:buNone/>
            </a:pPr>
            <a:endParaRPr lang="en-CA" dirty="0"/>
          </a:p>
        </p:txBody>
      </p:sp>
    </p:spTree>
    <p:extLst>
      <p:ext uri="{BB962C8B-B14F-4D97-AF65-F5344CB8AC3E}">
        <p14:creationId xmlns:p14="http://schemas.microsoft.com/office/powerpoint/2010/main" val="1694011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6517-5962-6FC3-DA82-0772304368ED}"/>
              </a:ext>
            </a:extLst>
          </p:cNvPr>
          <p:cNvSpPr>
            <a:spLocks noGrp="1"/>
          </p:cNvSpPr>
          <p:nvPr>
            <p:ph type="title"/>
          </p:nvPr>
        </p:nvSpPr>
        <p:spPr>
          <a:xfrm>
            <a:off x="804672" y="274638"/>
            <a:ext cx="10777728" cy="944562"/>
          </a:xfrm>
        </p:spPr>
        <p:txBody>
          <a:bodyPr/>
          <a:lstStyle/>
          <a:p>
            <a:r>
              <a:rPr lang="en-US" dirty="0"/>
              <a:t>Example – A GGM Network with Weighted Edges</a:t>
            </a:r>
            <a:endParaRPr lang="en-CA" dirty="0"/>
          </a:p>
        </p:txBody>
      </p:sp>
      <p:sp>
        <p:nvSpPr>
          <p:cNvPr id="3" name="Footer Placeholder 2">
            <a:extLst>
              <a:ext uri="{FF2B5EF4-FFF2-40B4-BE49-F238E27FC236}">
                <a16:creationId xmlns:a16="http://schemas.microsoft.com/office/drawing/2014/main" id="{527BBD54-3EE0-06AF-F0A9-AC8547D5B0F3}"/>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E2B255E7-8C50-1AB8-0A5C-AE6B3CA7D93B}"/>
              </a:ext>
            </a:extLst>
          </p:cNvPr>
          <p:cNvSpPr>
            <a:spLocks noGrp="1"/>
          </p:cNvSpPr>
          <p:nvPr>
            <p:ph type="sldNum" sz="quarter" idx="12"/>
          </p:nvPr>
        </p:nvSpPr>
        <p:spPr/>
        <p:txBody>
          <a:bodyPr/>
          <a:lstStyle/>
          <a:p>
            <a:fld id="{B6F15528-21DE-4FAA-801E-634DDDAF4B2B}" type="slidenum">
              <a:rPr lang="en-US" smtClean="0"/>
              <a:pPr/>
              <a:t>13</a:t>
            </a:fld>
            <a:endParaRPr lang="en-US" dirty="0"/>
          </a:p>
        </p:txBody>
      </p:sp>
      <p:pic>
        <p:nvPicPr>
          <p:cNvPr id="1029" name="Picture 5">
            <a:extLst>
              <a:ext uri="{FF2B5EF4-FFF2-40B4-BE49-F238E27FC236}">
                <a16:creationId xmlns:a16="http://schemas.microsoft.com/office/drawing/2014/main" id="{AB967DD5-E64A-D9FF-81F2-2093B4D6252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34" t="2637" r="6553"/>
          <a:stretch/>
        </p:blipFill>
        <p:spPr bwMode="auto">
          <a:xfrm>
            <a:off x="990600" y="1408815"/>
            <a:ext cx="5340600" cy="49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DDF42A4F-328F-DB0B-0F71-08C665A1EAD5}"/>
              </a:ext>
            </a:extLst>
          </p:cNvPr>
          <p:cNvSpPr txBox="1"/>
          <p:nvPr/>
        </p:nvSpPr>
        <p:spPr>
          <a:xfrm>
            <a:off x="7010400" y="2322255"/>
            <a:ext cx="4953000" cy="2554545"/>
          </a:xfrm>
          <a:prstGeom prst="rect">
            <a:avLst/>
          </a:prstGeom>
          <a:noFill/>
        </p:spPr>
        <p:txBody>
          <a:bodyPr wrap="square">
            <a:spAutoFit/>
          </a:bodyPr>
          <a:lstStyle/>
          <a:p>
            <a:pPr algn="l"/>
            <a:r>
              <a:rPr lang="en-US" sz="2000" b="0" i="0" u="none" strike="noStrike" baseline="0" dirty="0">
                <a:latin typeface="+mj-lt"/>
              </a:rPr>
              <a:t>A network with six nodes (i.e., variables) and seven edges. Positive edges are </a:t>
            </a:r>
            <a:r>
              <a:rPr lang="en-US" sz="2000" b="1" i="0" u="none" strike="noStrike" baseline="0" dirty="0">
                <a:solidFill>
                  <a:srgbClr val="099809"/>
                </a:solidFill>
                <a:latin typeface="+mj-lt"/>
              </a:rPr>
              <a:t>green</a:t>
            </a:r>
            <a:r>
              <a:rPr lang="en-US" sz="2000" b="0" i="0" u="none" strike="noStrike" baseline="0" dirty="0">
                <a:latin typeface="+mj-lt"/>
              </a:rPr>
              <a:t> and negative edges are </a:t>
            </a:r>
            <a:r>
              <a:rPr lang="en-US" sz="2000" b="1" i="0" u="none" strike="noStrike" baseline="0" dirty="0">
                <a:solidFill>
                  <a:srgbClr val="BF0C0C"/>
                </a:solidFill>
                <a:latin typeface="+mj-lt"/>
              </a:rPr>
              <a:t>red</a:t>
            </a:r>
            <a:r>
              <a:rPr lang="en-US" sz="2000" b="0" i="0" u="none" strike="noStrike" baseline="0" dirty="0">
                <a:latin typeface="+mj-lt"/>
              </a:rPr>
              <a:t>. </a:t>
            </a:r>
          </a:p>
          <a:p>
            <a:pPr algn="l"/>
            <a:endParaRPr lang="en-US" sz="2000" dirty="0">
              <a:latin typeface="+mj-lt"/>
            </a:endParaRPr>
          </a:p>
          <a:p>
            <a:pPr algn="l"/>
            <a:r>
              <a:rPr lang="en-US" sz="2000" b="0" i="0" u="none" strike="noStrike" baseline="0" dirty="0">
                <a:latin typeface="+mj-lt"/>
              </a:rPr>
              <a:t>The letters identify the nodes, the numbers represent weights associated to the edges. </a:t>
            </a:r>
          </a:p>
          <a:p>
            <a:pPr algn="l"/>
            <a:endParaRPr lang="en-US" sz="2000" dirty="0">
              <a:latin typeface="+mj-lt"/>
            </a:endParaRPr>
          </a:p>
          <a:p>
            <a:pPr algn="l"/>
            <a:r>
              <a:rPr lang="en-US" sz="2000" b="1" i="0" u="none" strike="noStrike" baseline="0" dirty="0">
                <a:latin typeface="+mj-lt"/>
              </a:rPr>
              <a:t>Source</a:t>
            </a:r>
            <a:r>
              <a:rPr lang="en-US" sz="2000" b="0" i="0" u="none" strike="noStrike" baseline="0" dirty="0">
                <a:latin typeface="+mj-lt"/>
              </a:rPr>
              <a:t>: </a:t>
            </a:r>
            <a:r>
              <a:rPr lang="en-US" sz="2000" b="0" i="0" u="none" strike="noStrike" baseline="0" dirty="0">
                <a:latin typeface="+mj-lt"/>
                <a:hlinkClick r:id="rId3"/>
              </a:rPr>
              <a:t>Costantini et al. </a:t>
            </a:r>
            <a:r>
              <a:rPr lang="en-US" sz="2000" dirty="0">
                <a:latin typeface="+mj-lt"/>
                <a:hlinkClick r:id="rId3"/>
              </a:rPr>
              <a:t>(2015)</a:t>
            </a:r>
            <a:endParaRPr lang="en-US" sz="2000" b="0" i="0" u="none" strike="noStrike" baseline="0" dirty="0">
              <a:latin typeface="+mj-lt"/>
            </a:endParaRPr>
          </a:p>
        </p:txBody>
      </p:sp>
    </p:spTree>
    <p:extLst>
      <p:ext uri="{BB962C8B-B14F-4D97-AF65-F5344CB8AC3E}">
        <p14:creationId xmlns:p14="http://schemas.microsoft.com/office/powerpoint/2010/main" val="4734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BE72-569A-5BD2-C037-9889DB22DBE5}"/>
              </a:ext>
            </a:extLst>
          </p:cNvPr>
          <p:cNvSpPr>
            <a:spLocks noGrp="1"/>
          </p:cNvSpPr>
          <p:nvPr>
            <p:ph type="title"/>
          </p:nvPr>
        </p:nvSpPr>
        <p:spPr/>
        <p:txBody>
          <a:bodyPr/>
          <a:lstStyle/>
          <a:p>
            <a:r>
              <a:rPr lang="en-CA" dirty="0"/>
              <a:t>Directed and Undirected Networks</a:t>
            </a:r>
          </a:p>
        </p:txBody>
      </p:sp>
      <p:sp>
        <p:nvSpPr>
          <p:cNvPr id="3" name="Footer Placeholder 2">
            <a:extLst>
              <a:ext uri="{FF2B5EF4-FFF2-40B4-BE49-F238E27FC236}">
                <a16:creationId xmlns:a16="http://schemas.microsoft.com/office/drawing/2014/main" id="{7BB1A338-68AD-96B5-6919-5BE8ED9D8C08}"/>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7AD911ED-84B8-6067-93C2-D9BEEA35BBF2}"/>
              </a:ext>
            </a:extLst>
          </p:cNvPr>
          <p:cNvSpPr>
            <a:spLocks noGrp="1"/>
          </p:cNvSpPr>
          <p:nvPr>
            <p:ph type="sldNum" sz="quarter" idx="12"/>
          </p:nvPr>
        </p:nvSpPr>
        <p:spPr/>
        <p:txBody>
          <a:bodyPr/>
          <a:lstStyle/>
          <a:p>
            <a:fld id="{B6F15528-21DE-4FAA-801E-634DDDAF4B2B}" type="slidenum">
              <a:rPr lang="en-US" smtClean="0"/>
              <a:pPr/>
              <a:t>14</a:t>
            </a:fld>
            <a:endParaRPr lang="en-US" dirty="0"/>
          </a:p>
        </p:txBody>
      </p:sp>
      <p:sp>
        <p:nvSpPr>
          <p:cNvPr id="5" name="Content Placeholder 4">
            <a:extLst>
              <a:ext uri="{FF2B5EF4-FFF2-40B4-BE49-F238E27FC236}">
                <a16:creationId xmlns:a16="http://schemas.microsoft.com/office/drawing/2014/main" id="{1EE8E510-7550-9956-EE1B-EC0F10D32201}"/>
              </a:ext>
            </a:extLst>
          </p:cNvPr>
          <p:cNvSpPr>
            <a:spLocks noGrp="1"/>
          </p:cNvSpPr>
          <p:nvPr>
            <p:ph sz="quarter" idx="1"/>
          </p:nvPr>
        </p:nvSpPr>
        <p:spPr/>
        <p:txBody>
          <a:bodyPr/>
          <a:lstStyle/>
          <a:p>
            <a:r>
              <a:rPr lang="en-US" dirty="0"/>
              <a:t>There are two types of edges that can be present in a network:</a:t>
            </a:r>
          </a:p>
          <a:p>
            <a:pPr marL="777240" lvl="1" indent="-457200">
              <a:buFont typeface="+mj-lt"/>
              <a:buAutoNum type="arabicPeriod"/>
            </a:pPr>
            <a:r>
              <a:rPr lang="en-US" b="1" dirty="0"/>
              <a:t>Directed</a:t>
            </a:r>
            <a:r>
              <a:rPr lang="en-US" dirty="0"/>
              <a:t>: One head of the edge has an arrowhead indicating a one-way effect (e.g., the edge insomnia </a:t>
            </a:r>
            <a:r>
              <a:rPr lang="en-US" dirty="0">
                <a:sym typeface="Wingdings" panose="05000000000000000000" pitchFamily="2" charset="2"/>
              </a:rPr>
              <a:t></a:t>
            </a:r>
            <a:r>
              <a:rPr lang="en-US" dirty="0"/>
              <a:t> fatigue indicates that insomnia causes fatigue).</a:t>
            </a:r>
          </a:p>
          <a:p>
            <a:pPr marL="777240" lvl="1" indent="-457200">
              <a:buFont typeface="+mj-lt"/>
              <a:buAutoNum type="arabicPeriod"/>
            </a:pPr>
            <a:r>
              <a:rPr lang="en-US" b="1" dirty="0"/>
              <a:t>Indirected</a:t>
            </a:r>
            <a:r>
              <a:rPr lang="en-US" dirty="0"/>
              <a:t>: It indicates some mutual relationship between two nodes (e.g., two items in an attitude survey can be associated with each other). </a:t>
            </a:r>
            <a:endParaRPr lang="en-CA" dirty="0"/>
          </a:p>
          <a:p>
            <a:pPr marL="777240" lvl="1" indent="-457200">
              <a:buFont typeface="+mj-lt"/>
              <a:buAutoNum type="arabicPeriod"/>
            </a:pPr>
            <a:endParaRPr lang="en-CA" dirty="0"/>
          </a:p>
          <a:p>
            <a:pPr marL="263525" indent="-219075"/>
            <a:r>
              <a:rPr lang="en-CA" dirty="0"/>
              <a:t>Depending on the type of edges, we can build either </a:t>
            </a:r>
            <a:r>
              <a:rPr lang="en-CA" dirty="0">
                <a:solidFill>
                  <a:schemeClr val="bg1"/>
                </a:solidFill>
                <a:highlight>
                  <a:srgbClr val="6374A6"/>
                </a:highlight>
              </a:rPr>
              <a:t>directed</a:t>
            </a:r>
            <a:r>
              <a:rPr lang="en-CA" dirty="0"/>
              <a:t> networks (</a:t>
            </a:r>
            <a:r>
              <a:rPr lang="en-US" dirty="0"/>
              <a:t>i.e., all edges are directed</a:t>
            </a:r>
            <a:r>
              <a:rPr lang="en-CA" dirty="0"/>
              <a:t>) or </a:t>
            </a:r>
            <a:r>
              <a:rPr lang="en-CA" dirty="0">
                <a:solidFill>
                  <a:schemeClr val="bg1"/>
                </a:solidFill>
                <a:highlight>
                  <a:srgbClr val="785AA1"/>
                </a:highlight>
              </a:rPr>
              <a:t>indirected</a:t>
            </a:r>
            <a:r>
              <a:rPr lang="en-CA" dirty="0"/>
              <a:t> networks </a:t>
            </a:r>
            <a:r>
              <a:rPr lang="en-US" dirty="0"/>
              <a:t>(i.e., no edges are directed)</a:t>
            </a:r>
            <a:r>
              <a:rPr lang="en-CA" dirty="0"/>
              <a:t>:</a:t>
            </a:r>
            <a:endParaRPr lang="en-US" dirty="0"/>
          </a:p>
        </p:txBody>
      </p:sp>
      <p:pic>
        <p:nvPicPr>
          <p:cNvPr id="2053" name="Picture 5">
            <a:extLst>
              <a:ext uri="{FF2B5EF4-FFF2-40B4-BE49-F238E27FC236}">
                <a16:creationId xmlns:a16="http://schemas.microsoft.com/office/drawing/2014/main" id="{BB2EDB86-03B2-DFA3-399F-735D081CC8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552" b="5552"/>
          <a:stretch/>
        </p:blipFill>
        <p:spPr bwMode="auto">
          <a:xfrm>
            <a:off x="4278396" y="4862267"/>
            <a:ext cx="2732004" cy="1752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CA669D93-BBA4-27D1-99EF-3A96664815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6940"/>
          <a:stretch/>
        </p:blipFill>
        <p:spPr bwMode="auto">
          <a:xfrm>
            <a:off x="8082798" y="4760336"/>
            <a:ext cx="2732004" cy="18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F6814565-EDAD-BF48-33C8-09E5C9E77E29}"/>
              </a:ext>
            </a:extLst>
          </p:cNvPr>
          <p:cNvCxnSpPr>
            <a:cxnSpLocks/>
          </p:cNvCxnSpPr>
          <p:nvPr/>
        </p:nvCxnSpPr>
        <p:spPr>
          <a:xfrm>
            <a:off x="4953000" y="4648200"/>
            <a:ext cx="457200" cy="457200"/>
          </a:xfrm>
          <a:prstGeom prst="straightConnector1">
            <a:avLst/>
          </a:prstGeom>
          <a:ln w="28575">
            <a:solidFill>
              <a:srgbClr val="785AA1"/>
            </a:solidFill>
            <a:tailEnd type="triangle"/>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AA6796DD-A238-1A3C-B908-D538797DD18D}"/>
              </a:ext>
            </a:extLst>
          </p:cNvPr>
          <p:cNvSpPr/>
          <p:nvPr/>
        </p:nvSpPr>
        <p:spPr>
          <a:xfrm>
            <a:off x="9323109" y="3763657"/>
            <a:ext cx="2310701" cy="1760450"/>
          </a:xfrm>
          <a:custGeom>
            <a:avLst/>
            <a:gdLst>
              <a:gd name="connsiteX0" fmla="*/ 0 w 2310701"/>
              <a:gd name="connsiteY0" fmla="*/ 176747 h 1760450"/>
              <a:gd name="connsiteX1" fmla="*/ 518475 w 2310701"/>
              <a:gd name="connsiteY1" fmla="*/ 16491 h 1760450"/>
              <a:gd name="connsiteX2" fmla="*/ 1659118 w 2310701"/>
              <a:gd name="connsiteY2" fmla="*/ 54199 h 1760450"/>
              <a:gd name="connsiteX3" fmla="*/ 2300140 w 2310701"/>
              <a:gd name="connsiteY3" fmla="*/ 450124 h 1760450"/>
              <a:gd name="connsiteX4" fmla="*/ 1159497 w 2310701"/>
              <a:gd name="connsiteY4" fmla="*/ 1760450 h 1760450"/>
              <a:gd name="connsiteX5" fmla="*/ 1159497 w 2310701"/>
              <a:gd name="connsiteY5" fmla="*/ 1760450 h 176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0701" h="1760450">
                <a:moveTo>
                  <a:pt x="0" y="176747"/>
                </a:moveTo>
                <a:cubicBezTo>
                  <a:pt x="120977" y="106831"/>
                  <a:pt x="241955" y="36916"/>
                  <a:pt x="518475" y="16491"/>
                </a:cubicBezTo>
                <a:cubicBezTo>
                  <a:pt x="794995" y="-3934"/>
                  <a:pt x="1362174" y="-18073"/>
                  <a:pt x="1659118" y="54199"/>
                </a:cubicBezTo>
                <a:cubicBezTo>
                  <a:pt x="1956062" y="126471"/>
                  <a:pt x="2383410" y="165749"/>
                  <a:pt x="2300140" y="450124"/>
                </a:cubicBezTo>
                <a:cubicBezTo>
                  <a:pt x="2216870" y="734499"/>
                  <a:pt x="1159497" y="1760450"/>
                  <a:pt x="1159497" y="1760450"/>
                </a:cubicBezTo>
                <a:lnTo>
                  <a:pt x="1159497" y="1760450"/>
                </a:lnTo>
              </a:path>
            </a:pathLst>
          </a:custGeom>
          <a:noFill/>
          <a:ln w="28575">
            <a:solidFill>
              <a:srgbClr val="6374A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046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B62633-D6FA-230F-11D0-97BB562DF215}"/>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79A8E67F-2959-1A92-951C-FDC0FFE7FDCF}"/>
              </a:ext>
            </a:extLst>
          </p:cNvPr>
          <p:cNvSpPr>
            <a:spLocks noGrp="1"/>
          </p:cNvSpPr>
          <p:nvPr>
            <p:ph type="sldNum" sz="quarter" idx="12"/>
          </p:nvPr>
        </p:nvSpPr>
        <p:spPr/>
        <p:txBody>
          <a:bodyPr/>
          <a:lstStyle/>
          <a:p>
            <a:fld id="{B6F15528-21DE-4FAA-801E-634DDDAF4B2B}" type="slidenum">
              <a:rPr lang="en-US" smtClean="0"/>
              <a:pPr/>
              <a:t>15</a:t>
            </a:fld>
            <a:endParaRPr lang="en-US" dirty="0"/>
          </a:p>
        </p:txBody>
      </p:sp>
      <p:pic>
        <p:nvPicPr>
          <p:cNvPr id="3074" name="Picture 2">
            <a:extLst>
              <a:ext uri="{FF2B5EF4-FFF2-40B4-BE49-F238E27FC236}">
                <a16:creationId xmlns:a16="http://schemas.microsoft.com/office/drawing/2014/main" id="{03051E9D-8D14-02EF-12E4-C9C3F40AF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849868"/>
            <a:ext cx="6400800"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60557F-9DDB-7EA2-0C94-70A65E84AFEE}"/>
              </a:ext>
            </a:extLst>
          </p:cNvPr>
          <p:cNvSpPr txBox="1"/>
          <p:nvPr/>
        </p:nvSpPr>
        <p:spPr>
          <a:xfrm>
            <a:off x="2133600" y="4659868"/>
            <a:ext cx="3124200" cy="369332"/>
          </a:xfrm>
          <a:prstGeom prst="rect">
            <a:avLst/>
          </a:prstGeom>
          <a:noFill/>
        </p:spPr>
        <p:txBody>
          <a:bodyPr wrap="square">
            <a:spAutoFit/>
          </a:bodyPr>
          <a:lstStyle/>
          <a:p>
            <a:pPr algn="ctr"/>
            <a:r>
              <a:rPr lang="en-CA" b="1" dirty="0"/>
              <a:t>Directed </a:t>
            </a:r>
            <a:r>
              <a:rPr lang="en-CA" b="1" dirty="0">
                <a:solidFill>
                  <a:schemeClr val="bg1"/>
                </a:solidFill>
                <a:highlight>
                  <a:srgbClr val="BF0C0C"/>
                </a:highlight>
              </a:rPr>
              <a:t>Acyclic</a:t>
            </a:r>
            <a:r>
              <a:rPr lang="en-CA" b="1" dirty="0"/>
              <a:t> Graphs (DAGs)</a:t>
            </a:r>
          </a:p>
        </p:txBody>
      </p:sp>
      <p:sp>
        <p:nvSpPr>
          <p:cNvPr id="9" name="TextBox 8">
            <a:extLst>
              <a:ext uri="{FF2B5EF4-FFF2-40B4-BE49-F238E27FC236}">
                <a16:creationId xmlns:a16="http://schemas.microsoft.com/office/drawing/2014/main" id="{0FB85958-5520-5738-2D42-CCA9556E3BB5}"/>
              </a:ext>
            </a:extLst>
          </p:cNvPr>
          <p:cNvSpPr txBox="1"/>
          <p:nvPr/>
        </p:nvSpPr>
        <p:spPr>
          <a:xfrm>
            <a:off x="609600" y="5391834"/>
            <a:ext cx="6248400" cy="646331"/>
          </a:xfrm>
          <a:prstGeom prst="rect">
            <a:avLst/>
          </a:prstGeom>
          <a:noFill/>
        </p:spPr>
        <p:txBody>
          <a:bodyPr wrap="square">
            <a:spAutoFit/>
          </a:bodyPr>
          <a:lstStyle/>
          <a:p>
            <a:r>
              <a:rPr lang="en-US" dirty="0"/>
              <a:t>In DAGs, you </a:t>
            </a:r>
            <a:r>
              <a:rPr lang="en-US" b="1" dirty="0"/>
              <a:t>can’t</a:t>
            </a:r>
            <a:r>
              <a:rPr lang="en-US" dirty="0"/>
              <a:t> start at a node and end up back at that node again by following the directed edges.</a:t>
            </a:r>
            <a:endParaRPr lang="en-CA" dirty="0"/>
          </a:p>
        </p:txBody>
      </p:sp>
      <p:sp>
        <p:nvSpPr>
          <p:cNvPr id="11" name="TextBox 10">
            <a:extLst>
              <a:ext uri="{FF2B5EF4-FFF2-40B4-BE49-F238E27FC236}">
                <a16:creationId xmlns:a16="http://schemas.microsoft.com/office/drawing/2014/main" id="{0CDDDC1A-6685-C1FD-2A71-4123644691E3}"/>
              </a:ext>
            </a:extLst>
          </p:cNvPr>
          <p:cNvSpPr txBox="1"/>
          <p:nvPr/>
        </p:nvSpPr>
        <p:spPr>
          <a:xfrm>
            <a:off x="592318" y="6060946"/>
            <a:ext cx="6418082" cy="307777"/>
          </a:xfrm>
          <a:prstGeom prst="rect">
            <a:avLst/>
          </a:prstGeom>
          <a:noFill/>
        </p:spPr>
        <p:txBody>
          <a:bodyPr wrap="square">
            <a:spAutoFit/>
          </a:bodyPr>
          <a:lstStyle/>
          <a:p>
            <a:r>
              <a:rPr lang="en-CA" sz="1400" b="1" dirty="0"/>
              <a:t>Source</a:t>
            </a:r>
            <a:r>
              <a:rPr lang="en-CA" sz="1400" dirty="0"/>
              <a:t>: </a:t>
            </a:r>
            <a:r>
              <a:rPr lang="en-CA" sz="1400" dirty="0">
                <a:hlinkClick r:id="rId3"/>
              </a:rPr>
              <a:t>https://cran.r-project.org/web/packages/ggdag/vignettes/intro-to-dags.html</a:t>
            </a:r>
            <a:r>
              <a:rPr lang="en-CA" sz="1400" dirty="0"/>
              <a:t> </a:t>
            </a:r>
          </a:p>
        </p:txBody>
      </p:sp>
      <p:grpSp>
        <p:nvGrpSpPr>
          <p:cNvPr id="2" name="Group 1">
            <a:extLst>
              <a:ext uri="{FF2B5EF4-FFF2-40B4-BE49-F238E27FC236}">
                <a16:creationId xmlns:a16="http://schemas.microsoft.com/office/drawing/2014/main" id="{EBF68ACD-A2ED-916E-B79B-49FBC7CF4061}"/>
              </a:ext>
            </a:extLst>
          </p:cNvPr>
          <p:cNvGrpSpPr/>
          <p:nvPr/>
        </p:nvGrpSpPr>
        <p:grpSpPr>
          <a:xfrm>
            <a:off x="7543800" y="265522"/>
            <a:ext cx="4498852" cy="5772643"/>
            <a:chOff x="7616948" y="265522"/>
            <a:chExt cx="4498852" cy="5772643"/>
          </a:xfrm>
        </p:grpSpPr>
        <p:grpSp>
          <p:nvGrpSpPr>
            <p:cNvPr id="32" name="Group 31">
              <a:extLst>
                <a:ext uri="{FF2B5EF4-FFF2-40B4-BE49-F238E27FC236}">
                  <a16:creationId xmlns:a16="http://schemas.microsoft.com/office/drawing/2014/main" id="{972C0F66-7E38-7658-7594-E793EA9D41E8}"/>
                </a:ext>
              </a:extLst>
            </p:cNvPr>
            <p:cNvGrpSpPr/>
            <p:nvPr/>
          </p:nvGrpSpPr>
          <p:grpSpPr>
            <a:xfrm>
              <a:off x="8952384" y="265522"/>
              <a:ext cx="2071416" cy="1995332"/>
              <a:chOff x="8952384" y="76200"/>
              <a:chExt cx="2071416" cy="1995332"/>
            </a:xfrm>
          </p:grpSpPr>
          <p:sp>
            <p:nvSpPr>
              <p:cNvPr id="12" name="Oval 11">
                <a:extLst>
                  <a:ext uri="{FF2B5EF4-FFF2-40B4-BE49-F238E27FC236}">
                    <a16:creationId xmlns:a16="http://schemas.microsoft.com/office/drawing/2014/main" id="{E93323CE-4CDF-AA12-0F30-E58E76D28BE9}"/>
                  </a:ext>
                </a:extLst>
              </p:cNvPr>
              <p:cNvSpPr/>
              <p:nvPr/>
            </p:nvSpPr>
            <p:spPr>
              <a:xfrm>
                <a:off x="9784961" y="76200"/>
                <a:ext cx="432000" cy="43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13" name="Oval 12">
                <a:extLst>
                  <a:ext uri="{FF2B5EF4-FFF2-40B4-BE49-F238E27FC236}">
                    <a16:creationId xmlns:a16="http://schemas.microsoft.com/office/drawing/2014/main" id="{454B2576-1266-18C4-8997-6C679B094D90}"/>
                  </a:ext>
                </a:extLst>
              </p:cNvPr>
              <p:cNvSpPr/>
              <p:nvPr/>
            </p:nvSpPr>
            <p:spPr>
              <a:xfrm>
                <a:off x="10591800" y="844260"/>
                <a:ext cx="432000" cy="43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D7D33FA1-982F-5BC3-246C-7C988C3EE9BF}"/>
                  </a:ext>
                </a:extLst>
              </p:cNvPr>
              <p:cNvSpPr/>
              <p:nvPr/>
            </p:nvSpPr>
            <p:spPr>
              <a:xfrm>
                <a:off x="9784961" y="1639532"/>
                <a:ext cx="432000" cy="43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15" name="Oval 14">
                <a:extLst>
                  <a:ext uri="{FF2B5EF4-FFF2-40B4-BE49-F238E27FC236}">
                    <a16:creationId xmlns:a16="http://schemas.microsoft.com/office/drawing/2014/main" id="{E6E1191F-4366-BC67-61FF-60864115DF33}"/>
                  </a:ext>
                </a:extLst>
              </p:cNvPr>
              <p:cNvSpPr/>
              <p:nvPr/>
            </p:nvSpPr>
            <p:spPr>
              <a:xfrm>
                <a:off x="8952384" y="844260"/>
                <a:ext cx="432000" cy="43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cxnSp>
            <p:nvCxnSpPr>
              <p:cNvPr id="18" name="Connector: Curved 17">
                <a:extLst>
                  <a:ext uri="{FF2B5EF4-FFF2-40B4-BE49-F238E27FC236}">
                    <a16:creationId xmlns:a16="http://schemas.microsoft.com/office/drawing/2014/main" id="{AF7ADFA9-2337-CC64-E129-0EAB6310A27D}"/>
                  </a:ext>
                </a:extLst>
              </p:cNvPr>
              <p:cNvCxnSpPr>
                <a:stCxn id="12" idx="6"/>
                <a:endCxn id="13" idx="7"/>
              </p:cNvCxnSpPr>
              <p:nvPr/>
            </p:nvCxnSpPr>
            <p:spPr>
              <a:xfrm>
                <a:off x="10216961" y="292200"/>
                <a:ext cx="743574" cy="61532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9" name="Connector: Curved 18">
                <a:extLst>
                  <a:ext uri="{FF2B5EF4-FFF2-40B4-BE49-F238E27FC236}">
                    <a16:creationId xmlns:a16="http://schemas.microsoft.com/office/drawing/2014/main" id="{206EF6D0-66FC-8BA7-F991-A32CE4DCEB49}"/>
                  </a:ext>
                </a:extLst>
              </p:cNvPr>
              <p:cNvCxnSpPr>
                <a:cxnSpLocks/>
                <a:stCxn id="13" idx="4"/>
                <a:endCxn id="14" idx="6"/>
              </p:cNvCxnSpPr>
              <p:nvPr/>
            </p:nvCxnSpPr>
            <p:spPr>
              <a:xfrm rot="5400000">
                <a:off x="10222745" y="1270477"/>
                <a:ext cx="579272" cy="590839"/>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or: Curved 22">
                <a:extLst>
                  <a:ext uri="{FF2B5EF4-FFF2-40B4-BE49-F238E27FC236}">
                    <a16:creationId xmlns:a16="http://schemas.microsoft.com/office/drawing/2014/main" id="{82337404-7576-0539-B839-3BEE0DBC32A5}"/>
                  </a:ext>
                </a:extLst>
              </p:cNvPr>
              <p:cNvCxnSpPr>
                <a:cxnSpLocks/>
                <a:stCxn id="14" idx="2"/>
                <a:endCxn id="15" idx="3"/>
              </p:cNvCxnSpPr>
              <p:nvPr/>
            </p:nvCxnSpPr>
            <p:spPr>
              <a:xfrm rot="10800000">
                <a:off x="9015649" y="1212996"/>
                <a:ext cx="769312" cy="64253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Curved 26">
                <a:extLst>
                  <a:ext uri="{FF2B5EF4-FFF2-40B4-BE49-F238E27FC236}">
                    <a16:creationId xmlns:a16="http://schemas.microsoft.com/office/drawing/2014/main" id="{16C740DD-3CC2-0CDF-ECA9-309FF773AD85}"/>
                  </a:ext>
                </a:extLst>
              </p:cNvPr>
              <p:cNvCxnSpPr>
                <a:cxnSpLocks/>
                <a:stCxn id="15" idx="0"/>
                <a:endCxn id="12" idx="2"/>
              </p:cNvCxnSpPr>
              <p:nvPr/>
            </p:nvCxnSpPr>
            <p:spPr>
              <a:xfrm rot="5400000" flipH="1" flipV="1">
                <a:off x="9200642" y="259942"/>
                <a:ext cx="552060" cy="616577"/>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grpSp>
          <p:nvGrpSpPr>
            <p:cNvPr id="60" name="Group 59">
              <a:extLst>
                <a:ext uri="{FF2B5EF4-FFF2-40B4-BE49-F238E27FC236}">
                  <a16:creationId xmlns:a16="http://schemas.microsoft.com/office/drawing/2014/main" id="{4056C5AC-C462-CF1D-71D0-616C73BB6C29}"/>
                </a:ext>
              </a:extLst>
            </p:cNvPr>
            <p:cNvGrpSpPr/>
            <p:nvPr/>
          </p:nvGrpSpPr>
          <p:grpSpPr>
            <a:xfrm>
              <a:off x="8596907" y="2703922"/>
              <a:ext cx="2882507" cy="1563278"/>
              <a:chOff x="8596907" y="2944190"/>
              <a:chExt cx="2882507" cy="1563278"/>
            </a:xfrm>
          </p:grpSpPr>
          <p:sp>
            <p:nvSpPr>
              <p:cNvPr id="31" name="Oval 30">
                <a:extLst>
                  <a:ext uri="{FF2B5EF4-FFF2-40B4-BE49-F238E27FC236}">
                    <a16:creationId xmlns:a16="http://schemas.microsoft.com/office/drawing/2014/main" id="{C2A184F3-A668-517F-E9D5-1BFC3701D212}"/>
                  </a:ext>
                </a:extLst>
              </p:cNvPr>
              <p:cNvSpPr/>
              <p:nvPr/>
            </p:nvSpPr>
            <p:spPr>
              <a:xfrm>
                <a:off x="8736384" y="2944190"/>
                <a:ext cx="432000" cy="43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33" name="Oval 32">
                <a:extLst>
                  <a:ext uri="{FF2B5EF4-FFF2-40B4-BE49-F238E27FC236}">
                    <a16:creationId xmlns:a16="http://schemas.microsoft.com/office/drawing/2014/main" id="{DAFC7274-6508-CA28-4206-6DEBA302275B}"/>
                  </a:ext>
                </a:extLst>
              </p:cNvPr>
              <p:cNvSpPr/>
              <p:nvPr/>
            </p:nvSpPr>
            <p:spPr>
              <a:xfrm>
                <a:off x="10156748" y="2944190"/>
                <a:ext cx="432000" cy="43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34" name="Oval 33">
                <a:extLst>
                  <a:ext uri="{FF2B5EF4-FFF2-40B4-BE49-F238E27FC236}">
                    <a16:creationId xmlns:a16="http://schemas.microsoft.com/office/drawing/2014/main" id="{982D099E-8BAD-97A5-4098-A88593835D51}"/>
                  </a:ext>
                </a:extLst>
              </p:cNvPr>
              <p:cNvSpPr/>
              <p:nvPr/>
            </p:nvSpPr>
            <p:spPr>
              <a:xfrm>
                <a:off x="11047414" y="3733800"/>
                <a:ext cx="432000" cy="43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35" name="Oval 34">
                <a:extLst>
                  <a:ext uri="{FF2B5EF4-FFF2-40B4-BE49-F238E27FC236}">
                    <a16:creationId xmlns:a16="http://schemas.microsoft.com/office/drawing/2014/main" id="{E0B01BCE-0866-B162-ED4E-44E0D0E647C9}"/>
                  </a:ext>
                </a:extLst>
              </p:cNvPr>
              <p:cNvSpPr/>
              <p:nvPr/>
            </p:nvSpPr>
            <p:spPr>
              <a:xfrm>
                <a:off x="9775534" y="4075468"/>
                <a:ext cx="432000" cy="43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36" name="Oval 35">
                <a:extLst>
                  <a:ext uri="{FF2B5EF4-FFF2-40B4-BE49-F238E27FC236}">
                    <a16:creationId xmlns:a16="http://schemas.microsoft.com/office/drawing/2014/main" id="{C0A040E6-A099-8607-A810-B0DA241E5035}"/>
                  </a:ext>
                </a:extLst>
              </p:cNvPr>
              <p:cNvSpPr/>
              <p:nvPr/>
            </p:nvSpPr>
            <p:spPr>
              <a:xfrm>
                <a:off x="8596907" y="4075468"/>
                <a:ext cx="432000" cy="432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cxnSp>
            <p:nvCxnSpPr>
              <p:cNvPr id="38" name="Straight Arrow Connector 37">
                <a:extLst>
                  <a:ext uri="{FF2B5EF4-FFF2-40B4-BE49-F238E27FC236}">
                    <a16:creationId xmlns:a16="http://schemas.microsoft.com/office/drawing/2014/main" id="{64A77804-66E5-A007-8772-562402D2EA5B}"/>
                  </a:ext>
                </a:extLst>
              </p:cNvPr>
              <p:cNvCxnSpPr>
                <a:stCxn id="31" idx="6"/>
                <a:endCxn id="33" idx="2"/>
              </p:cNvCxnSpPr>
              <p:nvPr/>
            </p:nvCxnSpPr>
            <p:spPr>
              <a:xfrm>
                <a:off x="9168384" y="3160190"/>
                <a:ext cx="9883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122888DE-6B1B-17BF-E873-E6FAA2668258}"/>
                  </a:ext>
                </a:extLst>
              </p:cNvPr>
              <p:cNvCxnSpPr>
                <a:cxnSpLocks/>
                <a:stCxn id="33" idx="5"/>
                <a:endCxn id="34" idx="1"/>
              </p:cNvCxnSpPr>
              <p:nvPr/>
            </p:nvCxnSpPr>
            <p:spPr>
              <a:xfrm>
                <a:off x="10525483" y="3312925"/>
                <a:ext cx="585196" cy="4841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A677BCC7-4C7E-323F-D68E-D74573E08348}"/>
                  </a:ext>
                </a:extLst>
              </p:cNvPr>
              <p:cNvCxnSpPr>
                <a:cxnSpLocks/>
                <a:stCxn id="34" idx="3"/>
                <a:endCxn id="35" idx="6"/>
              </p:cNvCxnSpPr>
              <p:nvPr/>
            </p:nvCxnSpPr>
            <p:spPr>
              <a:xfrm flipH="1">
                <a:off x="10207534" y="4102535"/>
                <a:ext cx="903145" cy="188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A3B1FFD8-9E05-4491-BF73-121EBFDB1D08}"/>
                  </a:ext>
                </a:extLst>
              </p:cNvPr>
              <p:cNvCxnSpPr>
                <a:cxnSpLocks/>
                <a:stCxn id="35" idx="2"/>
                <a:endCxn id="36" idx="6"/>
              </p:cNvCxnSpPr>
              <p:nvPr/>
            </p:nvCxnSpPr>
            <p:spPr>
              <a:xfrm flipH="1">
                <a:off x="9028907" y="4291468"/>
                <a:ext cx="74662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20705236-C449-AFA2-910C-52C832E3136E}"/>
                  </a:ext>
                </a:extLst>
              </p:cNvPr>
              <p:cNvCxnSpPr>
                <a:cxnSpLocks/>
                <a:stCxn id="35" idx="1"/>
                <a:endCxn id="31" idx="5"/>
              </p:cNvCxnSpPr>
              <p:nvPr/>
            </p:nvCxnSpPr>
            <p:spPr>
              <a:xfrm flipH="1" flipV="1">
                <a:off x="9105119" y="3312925"/>
                <a:ext cx="733680" cy="825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04D547AF-1594-2341-88BC-BBB2E6A17AA4}"/>
                  </a:ext>
                </a:extLst>
              </p:cNvPr>
              <p:cNvCxnSpPr>
                <a:cxnSpLocks/>
                <a:stCxn id="35" idx="7"/>
                <a:endCxn id="33" idx="4"/>
              </p:cNvCxnSpPr>
              <p:nvPr/>
            </p:nvCxnSpPr>
            <p:spPr>
              <a:xfrm flipV="1">
                <a:off x="10144269" y="3376190"/>
                <a:ext cx="228479" cy="7625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9" name="TextBox 58">
              <a:extLst>
                <a:ext uri="{FF2B5EF4-FFF2-40B4-BE49-F238E27FC236}">
                  <a16:creationId xmlns:a16="http://schemas.microsoft.com/office/drawing/2014/main" id="{8B02EB8F-FF87-08B4-FF4E-898572B6129E}"/>
                </a:ext>
              </a:extLst>
            </p:cNvPr>
            <p:cNvSpPr txBox="1"/>
            <p:nvPr/>
          </p:nvSpPr>
          <p:spPr>
            <a:xfrm>
              <a:off x="8355214" y="4659868"/>
              <a:ext cx="3124200" cy="369332"/>
            </a:xfrm>
            <a:prstGeom prst="rect">
              <a:avLst/>
            </a:prstGeom>
            <a:noFill/>
          </p:spPr>
          <p:txBody>
            <a:bodyPr wrap="square">
              <a:spAutoFit/>
            </a:bodyPr>
            <a:lstStyle/>
            <a:p>
              <a:pPr algn="ctr"/>
              <a:r>
                <a:rPr lang="en-CA" b="1" dirty="0"/>
                <a:t>Directed </a:t>
              </a:r>
              <a:r>
                <a:rPr lang="en-CA" b="1" dirty="0">
                  <a:solidFill>
                    <a:schemeClr val="bg1"/>
                  </a:solidFill>
                  <a:highlight>
                    <a:srgbClr val="3C9DAC"/>
                  </a:highlight>
                </a:rPr>
                <a:t>Cyclic</a:t>
              </a:r>
              <a:r>
                <a:rPr lang="en-CA" b="1" dirty="0"/>
                <a:t> Graphs</a:t>
              </a:r>
            </a:p>
          </p:txBody>
        </p:sp>
        <p:sp>
          <p:nvSpPr>
            <p:cNvPr id="61" name="TextBox 60">
              <a:extLst>
                <a:ext uri="{FF2B5EF4-FFF2-40B4-BE49-F238E27FC236}">
                  <a16:creationId xmlns:a16="http://schemas.microsoft.com/office/drawing/2014/main" id="{7E31394E-3283-607B-591E-149E21410313}"/>
                </a:ext>
              </a:extLst>
            </p:cNvPr>
            <p:cNvSpPr txBox="1"/>
            <p:nvPr/>
          </p:nvSpPr>
          <p:spPr>
            <a:xfrm>
              <a:off x="7616948" y="5391834"/>
              <a:ext cx="4498852" cy="646331"/>
            </a:xfrm>
            <a:prstGeom prst="rect">
              <a:avLst/>
            </a:prstGeom>
            <a:noFill/>
          </p:spPr>
          <p:txBody>
            <a:bodyPr wrap="square">
              <a:spAutoFit/>
            </a:bodyPr>
            <a:lstStyle/>
            <a:p>
              <a:r>
                <a:rPr lang="en-US" dirty="0"/>
                <a:t>There is </a:t>
              </a:r>
              <a:r>
                <a:rPr lang="en-US" b="1" u="sng" dirty="0"/>
                <a:t>at least one </a:t>
              </a:r>
              <a:r>
                <a:rPr lang="en-US" dirty="0"/>
                <a:t>path in which one can travel down and return to their starting point.</a:t>
              </a:r>
              <a:endParaRPr lang="en-CA" dirty="0"/>
            </a:p>
          </p:txBody>
        </p:sp>
      </p:grpSp>
    </p:spTree>
    <p:extLst>
      <p:ext uri="{BB962C8B-B14F-4D97-AF65-F5344CB8AC3E}">
        <p14:creationId xmlns:p14="http://schemas.microsoft.com/office/powerpoint/2010/main" val="174305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D0E20C3-E1A0-9958-DFBB-E541DE4A6D19}"/>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A7D98891-B13B-9D1D-9D47-0B2D5C8D2F1F}"/>
              </a:ext>
            </a:extLst>
          </p:cNvPr>
          <p:cNvSpPr>
            <a:spLocks noGrp="1"/>
          </p:cNvSpPr>
          <p:nvPr>
            <p:ph type="sldNum" sz="quarter" idx="12"/>
          </p:nvPr>
        </p:nvSpPr>
        <p:spPr/>
        <p:txBody>
          <a:bodyPr/>
          <a:lstStyle/>
          <a:p>
            <a:fld id="{B6F15528-21DE-4FAA-801E-634DDDAF4B2B}" type="slidenum">
              <a:rPr lang="en-US" smtClean="0"/>
              <a:pPr/>
              <a:t>16</a:t>
            </a:fld>
            <a:endParaRPr lang="en-US" dirty="0"/>
          </a:p>
        </p:txBody>
      </p:sp>
      <p:pic>
        <p:nvPicPr>
          <p:cNvPr id="13" name="Video 12" title="Circling Molecule">
            <a:hlinkClick r:id="" action="ppaction://media"/>
            <a:extLst>
              <a:ext uri="{FF2B5EF4-FFF2-40B4-BE49-F238E27FC236}">
                <a16:creationId xmlns:a16="http://schemas.microsoft.com/office/drawing/2014/main" id="{5349D215-C84E-483B-CD4E-C5FBA6C7988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BF26A2E4-548E-C3F8-D5D1-E17F85D6FC83}"/>
              </a:ext>
            </a:extLst>
          </p:cNvPr>
          <p:cNvSpPr>
            <a:spLocks noGrp="1"/>
          </p:cNvSpPr>
          <p:nvPr>
            <p:ph type="title"/>
          </p:nvPr>
        </p:nvSpPr>
        <p:spPr>
          <a:xfrm>
            <a:off x="914400" y="4724400"/>
            <a:ext cx="10777728" cy="1143000"/>
          </a:xfrm>
          <a:solidFill>
            <a:schemeClr val="bg1"/>
          </a:solidFill>
        </p:spPr>
        <p:txBody>
          <a:bodyPr>
            <a:normAutofit fontScale="90000"/>
          </a:bodyPr>
          <a:lstStyle/>
          <a:p>
            <a:pPr algn="ctr"/>
            <a:r>
              <a:rPr lang="en-US" dirty="0"/>
              <a:t>Why do we need </a:t>
            </a:r>
            <a:r>
              <a:rPr lang="en-US" b="1" dirty="0"/>
              <a:t>partial</a:t>
            </a:r>
            <a:r>
              <a:rPr lang="en-US" dirty="0"/>
              <a:t> correlations (rather than regular correlations) between two variables?</a:t>
            </a:r>
            <a:endParaRPr lang="en-CA" dirty="0"/>
          </a:p>
        </p:txBody>
      </p:sp>
    </p:spTree>
    <p:extLst>
      <p:ext uri="{BB962C8B-B14F-4D97-AF65-F5344CB8AC3E}">
        <p14:creationId xmlns:p14="http://schemas.microsoft.com/office/powerpoint/2010/main" val="14785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4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D634FC7-BB82-E382-360D-2A0385B9523E}"/>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3B85A400-A951-6E5E-6106-A94641A94AD3}"/>
              </a:ext>
            </a:extLst>
          </p:cNvPr>
          <p:cNvSpPr>
            <a:spLocks noGrp="1"/>
          </p:cNvSpPr>
          <p:nvPr>
            <p:ph type="sldNum" sz="quarter" idx="4294967295"/>
          </p:nvPr>
        </p:nvSpPr>
        <p:spPr>
          <a:xfrm>
            <a:off x="11582400" y="6248400"/>
            <a:ext cx="609600" cy="457200"/>
          </a:xfrm>
        </p:spPr>
        <p:txBody>
          <a:bodyPr/>
          <a:lstStyle/>
          <a:p>
            <a:fld id="{B6F15528-21DE-4FAA-801E-634DDDAF4B2B}" type="slidenum">
              <a:rPr lang="en-US" smtClean="0"/>
              <a:pPr/>
              <a:t>17</a:t>
            </a:fld>
            <a:endParaRPr lang="en-US" dirty="0"/>
          </a:p>
        </p:txBody>
      </p:sp>
      <p:pic>
        <p:nvPicPr>
          <p:cNvPr id="3074" name="Picture 2" descr="Netflix's Squid Game is getting a board game later this month, because of  course it is | Dicebreaker">
            <a:extLst>
              <a:ext uri="{FF2B5EF4-FFF2-40B4-BE49-F238E27FC236}">
                <a16:creationId xmlns:a16="http://schemas.microsoft.com/office/drawing/2014/main" id="{D9446DF6-601A-07F0-28D5-1450B3563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F63B3D-C746-CBA0-4F0A-75EF9AF769A6}"/>
              </a:ext>
            </a:extLst>
          </p:cNvPr>
          <p:cNvSpPr txBox="1"/>
          <p:nvPr/>
        </p:nvSpPr>
        <p:spPr>
          <a:xfrm>
            <a:off x="3276600" y="5939135"/>
            <a:ext cx="6248400" cy="923330"/>
          </a:xfrm>
          <a:prstGeom prst="rect">
            <a:avLst/>
          </a:prstGeom>
          <a:solidFill>
            <a:schemeClr val="tx1"/>
          </a:solidFill>
        </p:spPr>
        <p:txBody>
          <a:bodyPr wrap="square" rtlCol="0">
            <a:spAutoFit/>
          </a:bodyPr>
          <a:lstStyle/>
          <a:p>
            <a:pPr algn="ctr"/>
            <a:r>
              <a:rPr lang="en-US" sz="5400" cap="all" dirty="0">
                <a:solidFill>
                  <a:srgbClr val="C6183D"/>
                </a:solidFill>
              </a:rPr>
              <a:t>Let’s play a game…</a:t>
            </a:r>
            <a:endParaRPr lang="en-CA" sz="5400" cap="all" dirty="0">
              <a:solidFill>
                <a:srgbClr val="C6183D"/>
              </a:solidFill>
            </a:endParaRPr>
          </a:p>
        </p:txBody>
      </p:sp>
    </p:spTree>
    <p:extLst>
      <p:ext uri="{BB962C8B-B14F-4D97-AF65-F5344CB8AC3E}">
        <p14:creationId xmlns:p14="http://schemas.microsoft.com/office/powerpoint/2010/main" val="3779278148"/>
      </p:ext>
    </p:extLst>
  </p:cSld>
  <p:clrMapOvr>
    <a:masterClrMapping/>
  </p:clrMapOvr>
  <mc:AlternateContent xmlns:mc="http://schemas.openxmlformats.org/markup-compatibility/2006" xmlns:p14="http://schemas.microsoft.com/office/powerpoint/2010/main">
    <mc:Choice Requires="p14">
      <p:transition spd="slow" p14:dur="1500">
        <p:split/>
        <p:sndAc>
          <p:stSnd>
            <p:snd r:embed="rId2" name="Squid game.wav"/>
          </p:stSnd>
        </p:sndAc>
      </p:transition>
    </mc:Choice>
    <mc:Fallback xmlns="">
      <p:transition spd="slow">
        <p:split/>
        <p:sndAc>
          <p:stSnd>
            <p:snd r:embed="rId4" name="Squid game.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097190-72F2-1574-20F7-2AFFDE091817}"/>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055A9953-A694-A5C1-9798-8C371CD5B905}"/>
              </a:ext>
            </a:extLst>
          </p:cNvPr>
          <p:cNvSpPr>
            <a:spLocks noGrp="1"/>
          </p:cNvSpPr>
          <p:nvPr>
            <p:ph type="sldNum" sz="quarter" idx="12"/>
          </p:nvPr>
        </p:nvSpPr>
        <p:spPr/>
        <p:txBody>
          <a:bodyPr/>
          <a:lstStyle/>
          <a:p>
            <a:fld id="{B6F15528-21DE-4FAA-801E-634DDDAF4B2B}" type="slidenum">
              <a:rPr lang="en-US" smtClean="0"/>
              <a:pPr/>
              <a:t>18</a:t>
            </a:fld>
            <a:endParaRPr lang="en-US" dirty="0"/>
          </a:p>
        </p:txBody>
      </p:sp>
      <p:sp>
        <p:nvSpPr>
          <p:cNvPr id="6" name="Content Placeholder 4">
            <a:extLst>
              <a:ext uri="{FF2B5EF4-FFF2-40B4-BE49-F238E27FC236}">
                <a16:creationId xmlns:a16="http://schemas.microsoft.com/office/drawing/2014/main" id="{40FDB47A-4301-4B06-D06E-660FF05904A4}"/>
              </a:ext>
            </a:extLst>
          </p:cNvPr>
          <p:cNvSpPr>
            <a:spLocks noGrp="1"/>
          </p:cNvSpPr>
          <p:nvPr>
            <p:ph sz="quarter" idx="1"/>
          </p:nvPr>
        </p:nvSpPr>
        <p:spPr>
          <a:xfrm>
            <a:off x="838200" y="609600"/>
            <a:ext cx="10777728" cy="1295400"/>
          </a:xfrm>
        </p:spPr>
        <p:txBody>
          <a:bodyPr>
            <a:normAutofit/>
          </a:bodyPr>
          <a:lstStyle/>
          <a:p>
            <a:pPr marL="0" indent="0">
              <a:buNone/>
            </a:pPr>
            <a:r>
              <a:rPr lang="en-CA" sz="3600" dirty="0"/>
              <a:t>Can you guess the number of factors in the following correlation matrix?</a:t>
            </a:r>
            <a:endParaRPr lang="en-US" sz="3600" dirty="0"/>
          </a:p>
        </p:txBody>
      </p:sp>
      <p:pic>
        <p:nvPicPr>
          <p:cNvPr id="7" name="Picture 5">
            <a:extLst>
              <a:ext uri="{FF2B5EF4-FFF2-40B4-BE49-F238E27FC236}">
                <a16:creationId xmlns:a16="http://schemas.microsoft.com/office/drawing/2014/main" id="{4132DF1F-1100-A868-9DD5-B2E31B825F9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801" y="2057400"/>
            <a:ext cx="1108052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987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4097190-72F2-1574-20F7-2AFFDE091817}"/>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055A9953-A694-A5C1-9798-8C371CD5B905}"/>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
        <p:nvSpPr>
          <p:cNvPr id="6" name="Content Placeholder 4">
            <a:extLst>
              <a:ext uri="{FF2B5EF4-FFF2-40B4-BE49-F238E27FC236}">
                <a16:creationId xmlns:a16="http://schemas.microsoft.com/office/drawing/2014/main" id="{40FDB47A-4301-4B06-D06E-660FF05904A4}"/>
              </a:ext>
            </a:extLst>
          </p:cNvPr>
          <p:cNvSpPr>
            <a:spLocks noGrp="1"/>
          </p:cNvSpPr>
          <p:nvPr>
            <p:ph sz="quarter" idx="1"/>
          </p:nvPr>
        </p:nvSpPr>
        <p:spPr>
          <a:xfrm>
            <a:off x="838200" y="609600"/>
            <a:ext cx="10777728" cy="1295400"/>
          </a:xfrm>
        </p:spPr>
        <p:txBody>
          <a:bodyPr>
            <a:normAutofit/>
          </a:bodyPr>
          <a:lstStyle/>
          <a:p>
            <a:pPr marL="0" indent="0">
              <a:buNone/>
            </a:pPr>
            <a:r>
              <a:rPr lang="en-CA" sz="3600" dirty="0"/>
              <a:t>Can you guess the number of factors in the following “partial” correlation matrices?</a:t>
            </a:r>
            <a:endParaRPr lang="en-US" sz="3600" dirty="0"/>
          </a:p>
        </p:txBody>
      </p:sp>
      <p:pic>
        <p:nvPicPr>
          <p:cNvPr id="3077" name="Picture 5">
            <a:extLst>
              <a:ext uri="{FF2B5EF4-FFF2-40B4-BE49-F238E27FC236}">
                <a16:creationId xmlns:a16="http://schemas.microsoft.com/office/drawing/2014/main" id="{19F0C63A-FB7B-4F10-B72E-EBCDA8FB0AE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000" y="2057400"/>
            <a:ext cx="11088000" cy="37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952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Outline</a:t>
            </a:r>
          </a:p>
        </p:txBody>
      </p:sp>
      <p:sp>
        <p:nvSpPr>
          <p:cNvPr id="3" name="Footer Placeholder 2"/>
          <p:cNvSpPr>
            <a:spLocks noGrp="1"/>
          </p:cNvSpPr>
          <p:nvPr>
            <p:ph type="ftr" sz="quarter" idx="11"/>
          </p:nvPr>
        </p:nvSpPr>
        <p:spPr/>
        <p:txBody>
          <a:bodyPr/>
          <a:lstStyle/>
          <a:p>
            <a:r>
              <a:rPr lang="en-CA" dirty="0"/>
              <a:t>© Okan Bulut - Measurement Theory II</a:t>
            </a:r>
            <a:endParaRPr lang="en-US" dirty="0"/>
          </a:p>
        </p:txBody>
      </p:sp>
      <p:sp>
        <p:nvSpPr>
          <p:cNvPr id="8" name="Slide Number Placeholder 7">
            <a:extLst>
              <a:ext uri="{FF2B5EF4-FFF2-40B4-BE49-F238E27FC236}">
                <a16:creationId xmlns:a16="http://schemas.microsoft.com/office/drawing/2014/main" id="{691DDB35-F6DA-485F-9CEC-22166DC46210}"/>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
        <p:nvSpPr>
          <p:cNvPr id="4" name="Content Placeholder 3"/>
          <p:cNvSpPr>
            <a:spLocks noGrp="1"/>
          </p:cNvSpPr>
          <p:nvPr>
            <p:ph sz="quarter" idx="1"/>
          </p:nvPr>
        </p:nvSpPr>
        <p:spPr/>
        <p:txBody>
          <a:bodyPr/>
          <a:lstStyle/>
          <a:p>
            <a:endParaRPr lang="en-CA" dirty="0"/>
          </a:p>
          <a:p>
            <a:r>
              <a:rPr lang="en-CA" sz="2400" dirty="0"/>
              <a:t>Network science</a:t>
            </a:r>
          </a:p>
          <a:p>
            <a:endParaRPr lang="en-CA" sz="2400" dirty="0"/>
          </a:p>
          <a:p>
            <a:r>
              <a:rPr lang="en-CA" sz="2400" dirty="0"/>
              <a:t>Gaussian graphical models (GGMs)</a:t>
            </a:r>
          </a:p>
          <a:p>
            <a:endParaRPr lang="en-CA" sz="2400" dirty="0"/>
          </a:p>
          <a:p>
            <a:r>
              <a:rPr lang="en-CA" sz="2400" dirty="0"/>
              <a:t>How to estimate network models</a:t>
            </a:r>
          </a:p>
          <a:p>
            <a:endParaRPr lang="en-CA" sz="2400" dirty="0"/>
          </a:p>
          <a:p>
            <a:r>
              <a:rPr lang="en-CA" sz="2400" dirty="0"/>
              <a:t>Psychometric network analysis in education</a:t>
            </a:r>
          </a:p>
          <a:p>
            <a:pPr lvl="1"/>
            <a:endParaRPr lang="en-CA" dirty="0"/>
          </a:p>
        </p:txBody>
      </p:sp>
      <p:pic>
        <p:nvPicPr>
          <p:cNvPr id="5" name="Picture 4">
            <a:extLst>
              <a:ext uri="{FF2B5EF4-FFF2-40B4-BE49-F238E27FC236}">
                <a16:creationId xmlns:a16="http://schemas.microsoft.com/office/drawing/2014/main" id="{6DDB7C46-87DB-47D7-BA98-FEB00108E4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40171" y="1143001"/>
            <a:ext cx="3947157" cy="4571997"/>
          </a:xfrm>
          <a:prstGeom prst="rect">
            <a:avLst/>
          </a:prstGeom>
        </p:spPr>
      </p:pic>
    </p:spTree>
    <p:extLst>
      <p:ext uri="{BB962C8B-B14F-4D97-AF65-F5344CB8AC3E}">
        <p14:creationId xmlns:p14="http://schemas.microsoft.com/office/powerpoint/2010/main" val="3515524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5264063-DC39-5DC1-6254-32C97A2866B7}"/>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AD351B73-3710-AD01-61EB-27DB9F76C445}"/>
              </a:ext>
            </a:extLst>
          </p:cNvPr>
          <p:cNvSpPr>
            <a:spLocks noGrp="1"/>
          </p:cNvSpPr>
          <p:nvPr>
            <p:ph type="sldNum" sz="quarter" idx="12"/>
          </p:nvPr>
        </p:nvSpPr>
        <p:spPr/>
        <p:txBody>
          <a:bodyPr/>
          <a:lstStyle/>
          <a:p>
            <a:fld id="{B6F15528-21DE-4FAA-801E-634DDDAF4B2B}" type="slidenum">
              <a:rPr lang="en-US" smtClean="0"/>
              <a:pPr/>
              <a:t>20</a:t>
            </a:fld>
            <a:endParaRPr lang="en-US" dirty="0"/>
          </a:p>
        </p:txBody>
      </p:sp>
      <p:grpSp>
        <p:nvGrpSpPr>
          <p:cNvPr id="13" name="Group 12">
            <a:extLst>
              <a:ext uri="{FF2B5EF4-FFF2-40B4-BE49-F238E27FC236}">
                <a16:creationId xmlns:a16="http://schemas.microsoft.com/office/drawing/2014/main" id="{24149DD5-8ECB-6E1D-8DB9-36991D8120D9}"/>
              </a:ext>
            </a:extLst>
          </p:cNvPr>
          <p:cNvGrpSpPr/>
          <p:nvPr/>
        </p:nvGrpSpPr>
        <p:grpSpPr>
          <a:xfrm>
            <a:off x="631825" y="304800"/>
            <a:ext cx="10928350" cy="5957455"/>
            <a:chOff x="631825" y="304800"/>
            <a:chExt cx="10928350" cy="5957455"/>
          </a:xfrm>
        </p:grpSpPr>
        <p:pic>
          <p:nvPicPr>
            <p:cNvPr id="4101" name="Picture 5">
              <a:extLst>
                <a:ext uri="{FF2B5EF4-FFF2-40B4-BE49-F238E27FC236}">
                  <a16:creationId xmlns:a16="http://schemas.microsoft.com/office/drawing/2014/main" id="{75DFC765-F2D7-6D1D-BFD3-9EC50C9C7392}"/>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339" b="2110"/>
            <a:stretch/>
          </p:blipFill>
          <p:spPr bwMode="auto">
            <a:xfrm>
              <a:off x="631825" y="394855"/>
              <a:ext cx="1092835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D21BBDEF-A077-48D8-E530-C1DF2551800A}"/>
                </a:ext>
              </a:extLst>
            </p:cNvPr>
            <p:cNvSpPr/>
            <p:nvPr/>
          </p:nvSpPr>
          <p:spPr>
            <a:xfrm>
              <a:off x="2514600" y="304800"/>
              <a:ext cx="838200"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Tree>
    <p:extLst>
      <p:ext uri="{BB962C8B-B14F-4D97-AF65-F5344CB8AC3E}">
        <p14:creationId xmlns:p14="http://schemas.microsoft.com/office/powerpoint/2010/main" val="836334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97BDB-C5D0-CB62-D314-F9B27467962C}"/>
              </a:ext>
            </a:extLst>
          </p:cNvPr>
          <p:cNvSpPr>
            <a:spLocks noGrp="1"/>
          </p:cNvSpPr>
          <p:nvPr>
            <p:ph type="title"/>
          </p:nvPr>
        </p:nvSpPr>
        <p:spPr/>
        <p:txBody>
          <a:bodyPr/>
          <a:lstStyle/>
          <a:p>
            <a:r>
              <a:rPr lang="en-US" dirty="0"/>
              <a:t>Computing Partial Correlations</a:t>
            </a:r>
            <a:endParaRPr lang="en-CA" dirty="0"/>
          </a:p>
        </p:txBody>
      </p:sp>
      <p:sp>
        <p:nvSpPr>
          <p:cNvPr id="3" name="Footer Placeholder 2">
            <a:extLst>
              <a:ext uri="{FF2B5EF4-FFF2-40B4-BE49-F238E27FC236}">
                <a16:creationId xmlns:a16="http://schemas.microsoft.com/office/drawing/2014/main" id="{5CE79808-0F76-D4D1-D87D-A5339AF5086D}"/>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1FC1A1BF-1B74-7999-2958-4A81FA7BB80B}"/>
              </a:ext>
            </a:extLst>
          </p:cNvPr>
          <p:cNvSpPr>
            <a:spLocks noGrp="1"/>
          </p:cNvSpPr>
          <p:nvPr>
            <p:ph type="sldNum" sz="quarter" idx="12"/>
          </p:nvPr>
        </p:nvSpPr>
        <p:spPr/>
        <p:txBody>
          <a:bodyPr/>
          <a:lstStyle/>
          <a:p>
            <a:fld id="{B6F15528-21DE-4FAA-801E-634DDDAF4B2B}" type="slidenum">
              <a:rPr lang="en-US" smtClean="0"/>
              <a:pPr/>
              <a:t>21</a:t>
            </a:fld>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A23FFA2-C5D9-2046-6B5A-D61FBB637C82}"/>
                  </a:ext>
                </a:extLst>
              </p:cNvPr>
              <p:cNvSpPr>
                <a:spLocks noGrp="1"/>
              </p:cNvSpPr>
              <p:nvPr>
                <p:ph sz="quarter" idx="1"/>
              </p:nvPr>
            </p:nvSpPr>
            <p:spPr/>
            <p:txBody>
              <a:bodyPr/>
              <a:lstStyle/>
              <a:p>
                <a:r>
                  <a:rPr lang="en-US" dirty="0"/>
                  <a:t>Let </a:t>
                </a:r>
                <a:r>
                  <a:rPr lang="en-US" b="1" dirty="0"/>
                  <a:t>y</a:t>
                </a:r>
                <a:r>
                  <a:rPr lang="en-US" dirty="0"/>
                  <a:t> represent a set of item responses (centered around 0) and </a:t>
                </a:r>
                <a:r>
                  <a:rPr lang="en-US" b="1" dirty="0"/>
                  <a:t>Σ</a:t>
                </a:r>
                <a:r>
                  <a:rPr lang="en-US" dirty="0"/>
                  <a:t> (sigma) denote the variance–covariance matrix of the items (or variables).</a:t>
                </a:r>
              </a:p>
              <a:p>
                <a:endParaRPr lang="en-US" dirty="0"/>
              </a:p>
              <a:p>
                <a:r>
                  <a:rPr lang="en-US" b="1" dirty="0"/>
                  <a:t>Κ</a:t>
                </a:r>
                <a:r>
                  <a:rPr lang="en-US" dirty="0"/>
                  <a:t> (kappa) denotes the inverse of </a:t>
                </a:r>
                <a:r>
                  <a:rPr lang="en-US" b="1" dirty="0"/>
                  <a:t>Σ</a:t>
                </a:r>
                <a:r>
                  <a:rPr lang="en-US" dirty="0"/>
                  <a:t>, also termed as “the precision matrix”:</a:t>
                </a:r>
              </a:p>
              <a:p>
                <a:endParaRPr lang="en-US" dirty="0"/>
              </a:p>
              <a:p>
                <a:pPr marL="0" indent="0">
                  <a:buNone/>
                </a:pPr>
                <a14:m>
                  <m:oMathPara xmlns:m="http://schemas.openxmlformats.org/officeDocument/2006/math">
                    <m:oMathParaPr>
                      <m:jc m:val="centerGroup"/>
                    </m:oMathParaPr>
                    <m:oMath xmlns:m="http://schemas.openxmlformats.org/officeDocument/2006/math">
                      <m:r>
                        <a:rPr lang="el-GR" b="1" i="0" smtClean="0">
                          <a:latin typeface="Cambria Math" panose="02040503050406030204" pitchFamily="18" charset="0"/>
                        </a:rPr>
                        <m:t>𝚱</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l-GR" b="1" i="0" smtClean="0">
                              <a:latin typeface="Cambria Math" panose="02040503050406030204" pitchFamily="18" charset="0"/>
                            </a:rPr>
                            <m:t>𝚺</m:t>
                          </m:r>
                        </m:e>
                        <m:sup>
                          <m:r>
                            <a:rPr lang="en-US" b="0" i="1" smtClean="0">
                              <a:latin typeface="Cambria Math" panose="02040503050406030204" pitchFamily="18" charset="0"/>
                            </a:rPr>
                            <m:t>−1</m:t>
                          </m:r>
                        </m:sup>
                      </m:sSup>
                      <m:r>
                        <a:rPr lang="en-US" b="0" i="1" smtClean="0">
                          <a:latin typeface="Cambria Math" panose="02040503050406030204" pitchFamily="18" charset="0"/>
                        </a:rPr>
                        <m:t>→</m:t>
                      </m:r>
                    </m:oMath>
                  </m:oMathPara>
                </a14:m>
                <a:endParaRPr lang="en-US" b="0" dirty="0"/>
              </a:p>
              <a:p>
                <a:pPr marL="0" indent="0">
                  <a:buNone/>
                </a:pPr>
                <a:endParaRPr lang="en-US" dirty="0"/>
              </a:p>
              <a:p>
                <a:pPr marL="0" indent="0">
                  <a:buNone/>
                </a:pPr>
                <a:endParaRPr lang="en-CA" dirty="0"/>
              </a:p>
              <a:p>
                <a:pPr marL="0" indent="0">
                  <a:buNone/>
                </a:pPr>
                <a:endParaRPr lang="en-CA" dirty="0"/>
              </a:p>
            </p:txBody>
          </p:sp>
        </mc:Choice>
        <mc:Fallback xmlns="">
          <p:sp>
            <p:nvSpPr>
              <p:cNvPr id="5" name="Content Placeholder 4">
                <a:extLst>
                  <a:ext uri="{FF2B5EF4-FFF2-40B4-BE49-F238E27FC236}">
                    <a16:creationId xmlns:a16="http://schemas.microsoft.com/office/drawing/2014/main" id="{4A23FFA2-C5D9-2046-6B5A-D61FBB637C82}"/>
                  </a:ext>
                </a:extLst>
              </p:cNvPr>
              <p:cNvSpPr>
                <a:spLocks noGrp="1" noRot="1" noChangeAspect="1" noMove="1" noResize="1" noEditPoints="1" noAdjustHandles="1" noChangeArrowheads="1" noChangeShapeType="1" noTextEdit="1"/>
              </p:cNvSpPr>
              <p:nvPr>
                <p:ph sz="quarter" idx="1"/>
              </p:nvPr>
            </p:nvSpPr>
            <p:spPr>
              <a:blipFill>
                <a:blip r:embed="rId2"/>
                <a:stretch>
                  <a:fillRect l="-566" t="-1200"/>
                </a:stretch>
              </a:blipFill>
            </p:spPr>
            <p:txBody>
              <a:bodyPr/>
              <a:lstStyle/>
              <a:p>
                <a:r>
                  <a:rPr lang="en-US">
                    <a:noFill/>
                  </a:rPr>
                  <a:t> </a:t>
                </a:r>
              </a:p>
            </p:txBody>
          </p:sp>
        </mc:Fallback>
      </mc:AlternateContent>
      <p:pic>
        <p:nvPicPr>
          <p:cNvPr id="5122" name="Picture 2">
            <a:extLst>
              <a:ext uri="{FF2B5EF4-FFF2-40B4-BE49-F238E27FC236}">
                <a16:creationId xmlns:a16="http://schemas.microsoft.com/office/drawing/2014/main" id="{D6BF2180-323F-FFE5-EFF2-B728E52B9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79" y="3822264"/>
            <a:ext cx="2895468" cy="1044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A7ECC07D-7A0C-26D6-2751-449FDD1DE17F}"/>
              </a:ext>
            </a:extLst>
          </p:cNvPr>
          <p:cNvSpPr/>
          <p:nvPr/>
        </p:nvSpPr>
        <p:spPr>
          <a:xfrm>
            <a:off x="5410200" y="4551768"/>
            <a:ext cx="6248400" cy="1811906"/>
          </a:xfrm>
          <a:prstGeom prst="roundRect">
            <a:avLst/>
          </a:prstGeom>
          <a:solidFill>
            <a:srgbClr val="F2F2F2">
              <a:alpha val="69804"/>
            </a:srgbClr>
          </a:solidFill>
          <a:ln w="28575">
            <a:solidFill>
              <a:schemeClr val="tx1">
                <a:lumMod val="65000"/>
                <a:lumOff val="3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9" name="Straight Arrow Connector 8">
            <a:extLst>
              <a:ext uri="{FF2B5EF4-FFF2-40B4-BE49-F238E27FC236}">
                <a16:creationId xmlns:a16="http://schemas.microsoft.com/office/drawing/2014/main" id="{905863D3-DD86-EDF1-6EDF-9D825BA69EBD}"/>
              </a:ext>
            </a:extLst>
          </p:cNvPr>
          <p:cNvCxnSpPr>
            <a:cxnSpLocks/>
          </p:cNvCxnSpPr>
          <p:nvPr/>
        </p:nvCxnSpPr>
        <p:spPr>
          <a:xfrm flipH="1">
            <a:off x="3886200" y="3230562"/>
            <a:ext cx="685800" cy="5032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E7DF0E-7A0E-97BE-63E1-E33699FE9E8E}"/>
                  </a:ext>
                </a:extLst>
              </p:cNvPr>
              <p:cNvSpPr txBox="1"/>
              <p:nvPr/>
            </p:nvSpPr>
            <p:spPr>
              <a:xfrm>
                <a:off x="5466007" y="4551768"/>
                <a:ext cx="6248400" cy="1849032"/>
              </a:xfrm>
              <a:prstGeom prst="rect">
                <a:avLst/>
              </a:prstGeom>
              <a:noFill/>
            </p:spPr>
            <p:txBody>
              <a:bodyPr wrap="square" rtlCol="0">
                <a:spAutoFit/>
              </a:bodyPr>
              <a:lstStyle/>
              <a:p>
                <a:r>
                  <a:rPr lang="en-US" sz="2400" b="0" dirty="0"/>
                  <a:t>Then, </a:t>
                </a:r>
                <a:r>
                  <a:rPr lang="en-US" sz="2400" dirty="0"/>
                  <a:t>the partial correlation coefficient between variable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r>
                  <a:rPr lang="en-US" sz="2400" dirty="0"/>
                  <a:t> and variable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𝑗</m:t>
                        </m:r>
                      </m:sub>
                    </m:sSub>
                  </m:oMath>
                </a14:m>
                <a:r>
                  <a:rPr lang="en-US" sz="2400" dirty="0"/>
                  <a:t> can be computed as:</a:t>
                </a:r>
                <a:endParaRPr lang="en-US" sz="2400" b="0" dirty="0"/>
              </a:p>
              <a:p>
                <a:pPr/>
                <a14:m>
                  <m:oMathPara xmlns:m="http://schemas.openxmlformats.org/officeDocument/2006/math">
                    <m:oMathParaPr>
                      <m:jc m:val="centerGroup"/>
                    </m:oMathParaPr>
                    <m:oMath xmlns:m="http://schemas.openxmlformats.org/officeDocument/2006/math">
                      <m:r>
                        <a:rPr lang="en-US" sz="2600" b="0" i="1" smtClean="0">
                          <a:latin typeface="Cambria Math" panose="02040503050406030204" pitchFamily="18" charset="0"/>
                        </a:rPr>
                        <m:t>𝐶𝑜𝑟</m:t>
                      </m:r>
                      <m:d>
                        <m:dPr>
                          <m:ctrlPr>
                            <a:rPr lang="en-US" sz="2600" b="0" i="1" smtClean="0">
                              <a:latin typeface="Cambria Math" panose="02040503050406030204" pitchFamily="18" charset="0"/>
                            </a:rPr>
                          </m:ctrlPr>
                        </m:dPr>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𝑖</m:t>
                              </m:r>
                            </m:sub>
                          </m:sSub>
                          <m:r>
                            <a:rPr lang="en-US" sz="2600" b="0" i="1" smtClean="0">
                              <a:latin typeface="Cambria Math" panose="02040503050406030204" pitchFamily="18" charset="0"/>
                            </a:rPr>
                            <m:t>,</m:t>
                          </m:r>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𝑦</m:t>
                              </m:r>
                            </m:e>
                            <m:sub>
                              <m:r>
                                <a:rPr lang="en-US" sz="2600" b="0" i="1" smtClean="0">
                                  <a:latin typeface="Cambria Math" panose="02040503050406030204" pitchFamily="18" charset="0"/>
                                </a:rPr>
                                <m:t>𝑗</m:t>
                              </m:r>
                            </m:sub>
                          </m:sSub>
                        </m:e>
                        <m:e>
                          <m:sSub>
                            <m:sSubPr>
                              <m:ctrlPr>
                                <a:rPr lang="en-US" sz="2600" b="0" i="1" smtClean="0">
                                  <a:latin typeface="Cambria Math" panose="02040503050406030204" pitchFamily="18" charset="0"/>
                                </a:rPr>
                              </m:ctrlPr>
                            </m:sSubPr>
                            <m:e>
                              <m:r>
                                <a:rPr lang="en-US" sz="2600" b="1" i="1" smtClean="0">
                                  <a:latin typeface="Cambria Math" panose="02040503050406030204" pitchFamily="18" charset="0"/>
                                </a:rPr>
                                <m:t>𝒚</m:t>
                              </m:r>
                            </m:e>
                            <m:sub>
                              <m:r>
                                <a:rPr lang="en-US" sz="2600" b="0" i="1" smtClean="0">
                                  <a:latin typeface="Cambria Math" panose="02040503050406030204" pitchFamily="18" charset="0"/>
                                </a:rPr>
                                <m:t>−</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𝑖</m:t>
                                  </m:r>
                                  <m:r>
                                    <a:rPr lang="en-US" sz="2600" b="0" i="1" smtClean="0">
                                      <a:latin typeface="Cambria Math" panose="02040503050406030204" pitchFamily="18" charset="0"/>
                                    </a:rPr>
                                    <m:t>,</m:t>
                                  </m:r>
                                  <m:r>
                                    <a:rPr lang="en-US" sz="2600" b="0" i="1" smtClean="0">
                                      <a:latin typeface="Cambria Math" panose="02040503050406030204" pitchFamily="18" charset="0"/>
                                    </a:rPr>
                                    <m:t>𝑗</m:t>
                                  </m:r>
                                </m:e>
                              </m:d>
                            </m:sub>
                          </m:sSub>
                        </m:e>
                      </m:d>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𝑘</m:t>
                              </m:r>
                            </m:e>
                            <m:sub>
                              <m:r>
                                <a:rPr lang="en-US" sz="2600" b="0" i="1" smtClean="0">
                                  <a:latin typeface="Cambria Math" panose="02040503050406030204" pitchFamily="18" charset="0"/>
                                </a:rPr>
                                <m:t>𝑖𝑗</m:t>
                              </m:r>
                            </m:sub>
                          </m:sSub>
                        </m:num>
                        <m:den>
                          <m:rad>
                            <m:radPr>
                              <m:degHide m:val="on"/>
                              <m:ctrlPr>
                                <a:rPr lang="en-US" sz="2600" b="0" i="1" smtClean="0">
                                  <a:latin typeface="Cambria Math" panose="02040503050406030204" pitchFamily="18" charset="0"/>
                                </a:rPr>
                              </m:ctrlPr>
                            </m:radPr>
                            <m:deg/>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𝑘</m:t>
                                  </m:r>
                                </m:e>
                                <m:sub>
                                  <m:r>
                                    <a:rPr lang="en-US" sz="2600" b="0" i="1" smtClean="0">
                                      <a:latin typeface="Cambria Math" panose="02040503050406030204" pitchFamily="18" charset="0"/>
                                    </a:rPr>
                                    <m:t>𝑖𝑖</m:t>
                                  </m:r>
                                </m:sub>
                              </m:sSub>
                            </m:e>
                          </m:rad>
                          <m:rad>
                            <m:radPr>
                              <m:degHide m:val="on"/>
                              <m:ctrlPr>
                                <a:rPr lang="en-US" sz="2600" b="0" i="1" smtClean="0">
                                  <a:latin typeface="Cambria Math" panose="02040503050406030204" pitchFamily="18" charset="0"/>
                                </a:rPr>
                              </m:ctrlPr>
                            </m:radPr>
                            <m:deg/>
                            <m:e>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𝑘</m:t>
                                  </m:r>
                                </m:e>
                                <m:sub>
                                  <m:r>
                                    <a:rPr lang="en-US" sz="2600" b="0" i="1" smtClean="0">
                                      <a:latin typeface="Cambria Math" panose="02040503050406030204" pitchFamily="18" charset="0"/>
                                    </a:rPr>
                                    <m:t>𝑗𝑗</m:t>
                                  </m:r>
                                </m:sub>
                              </m:sSub>
                            </m:e>
                          </m:rad>
                        </m:den>
                      </m:f>
                    </m:oMath>
                  </m:oMathPara>
                </a14:m>
                <a:endParaRPr lang="en-CA" sz="2600" dirty="0"/>
              </a:p>
            </p:txBody>
          </p:sp>
        </mc:Choice>
        <mc:Fallback xmlns="">
          <p:sp>
            <p:nvSpPr>
              <p:cNvPr id="11" name="TextBox 10">
                <a:extLst>
                  <a:ext uri="{FF2B5EF4-FFF2-40B4-BE49-F238E27FC236}">
                    <a16:creationId xmlns:a16="http://schemas.microsoft.com/office/drawing/2014/main" id="{FFE7DF0E-7A0E-97BE-63E1-E33699FE9E8E}"/>
                  </a:ext>
                </a:extLst>
              </p:cNvPr>
              <p:cNvSpPr txBox="1">
                <a:spLocks noRot="1" noChangeAspect="1" noMove="1" noResize="1" noEditPoints="1" noAdjustHandles="1" noChangeArrowheads="1" noChangeShapeType="1" noTextEdit="1"/>
              </p:cNvSpPr>
              <p:nvPr/>
            </p:nvSpPr>
            <p:spPr>
              <a:xfrm>
                <a:off x="5466007" y="4551768"/>
                <a:ext cx="6248400" cy="1849032"/>
              </a:xfrm>
              <a:prstGeom prst="rect">
                <a:avLst/>
              </a:prstGeom>
              <a:blipFill>
                <a:blip r:embed="rId4"/>
                <a:stretch>
                  <a:fillRect l="-1561" t="-2640" r="-1463"/>
                </a:stretch>
              </a:blipFill>
            </p:spPr>
            <p:txBody>
              <a:bodyPr/>
              <a:lstStyle/>
              <a:p>
                <a:r>
                  <a:rPr lang="en-US">
                    <a:noFill/>
                  </a:rPr>
                  <a:t> </a:t>
                </a:r>
              </a:p>
            </p:txBody>
          </p:sp>
        </mc:Fallback>
      </mc:AlternateContent>
      <p:pic>
        <p:nvPicPr>
          <p:cNvPr id="1029" name="Picture 5">
            <a:extLst>
              <a:ext uri="{FF2B5EF4-FFF2-40B4-BE49-F238E27FC236}">
                <a16:creationId xmlns:a16="http://schemas.microsoft.com/office/drawing/2014/main" id="{3EF447D2-A191-D0CB-62CF-983739D9A1C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l="51061" t="10902" b="11661"/>
          <a:stretch/>
        </p:blipFill>
        <p:spPr bwMode="auto">
          <a:xfrm>
            <a:off x="7093894" y="3352800"/>
            <a:ext cx="1584198"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0709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0D226F-FBC9-30F9-CD20-8E7B38FB4F82}"/>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80A9210A-CA32-E6B1-3B14-94859D0E30ED}"/>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7" name="Content Placeholder 6">
            <a:extLst>
              <a:ext uri="{FF2B5EF4-FFF2-40B4-BE49-F238E27FC236}">
                <a16:creationId xmlns:a16="http://schemas.microsoft.com/office/drawing/2014/main" id="{F9808930-839C-9B31-2648-5D4BFEACE241}"/>
              </a:ext>
            </a:extLst>
          </p:cNvPr>
          <p:cNvSpPr>
            <a:spLocks noGrp="1"/>
          </p:cNvSpPr>
          <p:nvPr>
            <p:ph sz="quarter" idx="1"/>
          </p:nvPr>
        </p:nvSpPr>
        <p:spPr>
          <a:xfrm>
            <a:off x="6019800" y="4545530"/>
            <a:ext cx="5795264" cy="1668379"/>
          </a:xfrm>
        </p:spPr>
        <p:txBody>
          <a:bodyPr>
            <a:normAutofit/>
          </a:bodyPr>
          <a:lstStyle/>
          <a:p>
            <a:pPr marL="0" indent="0" algn="ctr">
              <a:buNone/>
            </a:pPr>
            <a:r>
              <a:rPr lang="en-US" sz="4000" dirty="0">
                <a:solidFill>
                  <a:schemeClr val="bg1"/>
                </a:solidFill>
              </a:rPr>
              <a:t>Do </a:t>
            </a:r>
            <a:r>
              <a:rPr lang="en-US" sz="4000" b="1" dirty="0">
                <a:solidFill>
                  <a:schemeClr val="bg1"/>
                </a:solidFill>
              </a:rPr>
              <a:t>all</a:t>
            </a:r>
            <a:r>
              <a:rPr lang="en-US" sz="4000" dirty="0">
                <a:solidFill>
                  <a:schemeClr val="bg1"/>
                </a:solidFill>
              </a:rPr>
              <a:t> partial correlations matter in a network?</a:t>
            </a:r>
            <a:endParaRPr lang="en-CA" sz="4000" dirty="0">
              <a:solidFill>
                <a:schemeClr val="bg1"/>
              </a:solidFill>
            </a:endParaRPr>
          </a:p>
        </p:txBody>
      </p:sp>
    </p:spTree>
    <p:extLst>
      <p:ext uri="{BB962C8B-B14F-4D97-AF65-F5344CB8AC3E}">
        <p14:creationId xmlns:p14="http://schemas.microsoft.com/office/powerpoint/2010/main" val="520080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E882-BE73-E08F-69CF-CFF5E3BB2876}"/>
              </a:ext>
            </a:extLst>
          </p:cNvPr>
          <p:cNvSpPr>
            <a:spLocks noGrp="1"/>
          </p:cNvSpPr>
          <p:nvPr>
            <p:ph type="title"/>
          </p:nvPr>
        </p:nvSpPr>
        <p:spPr/>
        <p:txBody>
          <a:bodyPr/>
          <a:lstStyle/>
          <a:p>
            <a:r>
              <a:rPr lang="en-US" dirty="0"/>
              <a:t>“Regularized” Partial Correlation</a:t>
            </a:r>
            <a:endParaRPr lang="en-CA" dirty="0"/>
          </a:p>
        </p:txBody>
      </p:sp>
      <p:sp>
        <p:nvSpPr>
          <p:cNvPr id="3" name="Footer Placeholder 2">
            <a:extLst>
              <a:ext uri="{FF2B5EF4-FFF2-40B4-BE49-F238E27FC236}">
                <a16:creationId xmlns:a16="http://schemas.microsoft.com/office/drawing/2014/main" id="{EF98F421-0CA7-132F-B9A2-DE9022AA566F}"/>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FD933A7B-E59C-8813-C37C-1A5D7815D08F}"/>
              </a:ext>
            </a:extLst>
          </p:cNvPr>
          <p:cNvSpPr>
            <a:spLocks noGrp="1"/>
          </p:cNvSpPr>
          <p:nvPr>
            <p:ph type="sldNum" sz="quarter" idx="12"/>
          </p:nvPr>
        </p:nvSpPr>
        <p:spPr/>
        <p:txBody>
          <a:bodyPr/>
          <a:lstStyle/>
          <a:p>
            <a:fld id="{B6F15528-21DE-4FAA-801E-634DDDAF4B2B}" type="slidenum">
              <a:rPr lang="en-US" smtClean="0"/>
              <a:pPr/>
              <a:t>23</a:t>
            </a:fld>
            <a:endParaRPr lang="en-US" dirty="0"/>
          </a:p>
        </p:txBody>
      </p:sp>
      <p:sp>
        <p:nvSpPr>
          <p:cNvPr id="5" name="Content Placeholder 4">
            <a:extLst>
              <a:ext uri="{FF2B5EF4-FFF2-40B4-BE49-F238E27FC236}">
                <a16:creationId xmlns:a16="http://schemas.microsoft.com/office/drawing/2014/main" id="{364562B2-B7EF-6040-CC4D-BB848479BEAA}"/>
              </a:ext>
            </a:extLst>
          </p:cNvPr>
          <p:cNvSpPr>
            <a:spLocks noGrp="1"/>
          </p:cNvSpPr>
          <p:nvPr>
            <p:ph sz="quarter" idx="1"/>
          </p:nvPr>
        </p:nvSpPr>
        <p:spPr/>
        <p:txBody>
          <a:bodyPr>
            <a:normAutofit fontScale="77500" lnSpcReduction="20000"/>
          </a:bodyPr>
          <a:lstStyle/>
          <a:p>
            <a:r>
              <a:rPr lang="en-US" dirty="0"/>
              <a:t>Estimating parameters from data always comes with sampling variation, leading to estimates that are never exactly zero.</a:t>
            </a:r>
          </a:p>
          <a:p>
            <a:endParaRPr lang="en-US" dirty="0"/>
          </a:p>
          <a:p>
            <a:r>
              <a:rPr lang="en-US" dirty="0"/>
              <a:t>Even when two variables are conditionally independent, we still obtain small partial correlations </a:t>
            </a:r>
            <a:r>
              <a:rPr lang="en-US" dirty="0">
                <a:sym typeface="Wingdings" panose="05000000000000000000" pitchFamily="2" charset="2"/>
              </a:rPr>
              <a:t> </a:t>
            </a:r>
            <a:r>
              <a:rPr lang="en-US" dirty="0"/>
              <a:t>represented as very weak edges in the network, called </a:t>
            </a:r>
            <a:r>
              <a:rPr lang="en-US" i="1" dirty="0"/>
              <a:t>spurious</a:t>
            </a:r>
            <a:r>
              <a:rPr lang="en-US" dirty="0"/>
              <a:t> or </a:t>
            </a:r>
            <a:r>
              <a:rPr lang="en-US" i="1" dirty="0"/>
              <a:t>false positives</a:t>
            </a:r>
            <a:r>
              <a:rPr lang="en-US" dirty="0"/>
              <a:t> (</a:t>
            </a:r>
            <a:r>
              <a:rPr lang="en-US" dirty="0">
                <a:hlinkClick r:id="rId3"/>
              </a:rPr>
              <a:t>Costantini et al., 2015</a:t>
            </a:r>
            <a:r>
              <a:rPr lang="en-US" dirty="0"/>
              <a:t>).</a:t>
            </a:r>
          </a:p>
          <a:p>
            <a:endParaRPr lang="en-US" dirty="0"/>
          </a:p>
          <a:p>
            <a:r>
              <a:rPr lang="en-US" dirty="0"/>
              <a:t>To prevent over-interpretation in network structures, we want to limit the number of spurious connections.</a:t>
            </a:r>
          </a:p>
          <a:p>
            <a:endParaRPr lang="en-US" dirty="0"/>
          </a:p>
          <a:p>
            <a:r>
              <a:rPr lang="en-US" dirty="0"/>
              <a:t>It is possible to eliminate spurious connections using statistical </a:t>
            </a:r>
            <a:r>
              <a:rPr lang="en-US" i="1" dirty="0"/>
              <a:t>regularization</a:t>
            </a:r>
            <a:r>
              <a:rPr lang="en-US" dirty="0"/>
              <a:t> techniques, such as “least absolute shrinkage and selection operator” (LASSO; </a:t>
            </a:r>
            <a:r>
              <a:rPr lang="en-US" dirty="0">
                <a:hlinkClick r:id="rId4"/>
              </a:rPr>
              <a:t>Tibshirani, 1996</a:t>
            </a:r>
            <a:r>
              <a:rPr lang="en-US" dirty="0"/>
              <a:t>).</a:t>
            </a:r>
          </a:p>
          <a:p>
            <a:endParaRPr lang="en-US" dirty="0"/>
          </a:p>
          <a:p>
            <a:r>
              <a:rPr lang="en-US" dirty="0"/>
              <a:t>LASSO (</a:t>
            </a:r>
            <a:r>
              <a:rPr lang="en-US" i="1" dirty="0"/>
              <a:t>L</a:t>
            </a:r>
            <a:r>
              <a:rPr lang="en-US" i="1" baseline="-25000" dirty="0"/>
              <a:t>1</a:t>
            </a:r>
            <a:r>
              <a:rPr lang="en-US" dirty="0"/>
              <a:t>) regularization shrinks partial correlation coefficients when estimating a network model, which means that small coefficients are estimated to be exactly zero </a:t>
            </a:r>
            <a:r>
              <a:rPr lang="en-US" dirty="0">
                <a:sym typeface="Wingdings" panose="05000000000000000000" pitchFamily="2" charset="2"/>
              </a:rPr>
              <a:t> </a:t>
            </a:r>
            <a:r>
              <a:rPr lang="en-US" b="1" dirty="0">
                <a:solidFill>
                  <a:srgbClr val="3C9DAC"/>
                </a:solidFill>
                <a:sym typeface="Wingdings" panose="05000000000000000000" pitchFamily="2" charset="2"/>
              </a:rPr>
              <a:t>a sparse network </a:t>
            </a:r>
            <a:endParaRPr lang="en-US" b="1" dirty="0">
              <a:solidFill>
                <a:srgbClr val="3C9DAC"/>
              </a:solidFill>
            </a:endParaRPr>
          </a:p>
          <a:p>
            <a:endParaRPr lang="en-US" dirty="0"/>
          </a:p>
          <a:p>
            <a:endParaRPr lang="en-US" dirty="0"/>
          </a:p>
          <a:p>
            <a:endParaRPr lang="en-US" dirty="0"/>
          </a:p>
          <a:p>
            <a:pPr marL="0" indent="0">
              <a:buNone/>
            </a:pPr>
            <a:endParaRPr lang="en-US" dirty="0"/>
          </a:p>
        </p:txBody>
      </p:sp>
      <p:pic>
        <p:nvPicPr>
          <p:cNvPr id="6146" name="Picture 2" descr="😎 Smiling Face with Sunglasses Emoji">
            <a:extLst>
              <a:ext uri="{FF2B5EF4-FFF2-40B4-BE49-F238E27FC236}">
                <a16:creationId xmlns:a16="http://schemas.microsoft.com/office/drawing/2014/main" id="{8E1DD2F9-43F2-C58E-10B6-E9A063FB12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39400" y="5486400"/>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522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DD74-F0E1-7839-91D8-C604872D47EF}"/>
              </a:ext>
            </a:extLst>
          </p:cNvPr>
          <p:cNvSpPr>
            <a:spLocks noGrp="1"/>
          </p:cNvSpPr>
          <p:nvPr>
            <p:ph type="title"/>
          </p:nvPr>
        </p:nvSpPr>
        <p:spPr/>
        <p:txBody>
          <a:bodyPr/>
          <a:lstStyle/>
          <a:p>
            <a:r>
              <a:rPr lang="en-US" dirty="0"/>
              <a:t>From LASSO to Graphical LASSO</a:t>
            </a:r>
          </a:p>
        </p:txBody>
      </p:sp>
      <p:sp>
        <p:nvSpPr>
          <p:cNvPr id="3" name="Footer Placeholder 2">
            <a:extLst>
              <a:ext uri="{FF2B5EF4-FFF2-40B4-BE49-F238E27FC236}">
                <a16:creationId xmlns:a16="http://schemas.microsoft.com/office/drawing/2014/main" id="{EFF70798-59B5-D4EE-C96A-57AC6728BEFA}"/>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83FFCC68-743B-2402-CEAE-A59D31D13F61}"/>
              </a:ext>
            </a:extLst>
          </p:cNvPr>
          <p:cNvSpPr>
            <a:spLocks noGrp="1"/>
          </p:cNvSpPr>
          <p:nvPr>
            <p:ph type="sldNum" sz="quarter" idx="12"/>
          </p:nvPr>
        </p:nvSpPr>
        <p:spPr/>
        <p:txBody>
          <a:bodyPr/>
          <a:lstStyle/>
          <a:p>
            <a:fld id="{B6F15528-21DE-4FAA-801E-634DDDAF4B2B}" type="slidenum">
              <a:rPr lang="en-US" smtClean="0"/>
              <a:pPr/>
              <a:t>24</a:t>
            </a:fld>
            <a:endParaRPr lang="en-US" dirty="0"/>
          </a:p>
        </p:txBody>
      </p:sp>
      <p:sp>
        <p:nvSpPr>
          <p:cNvPr id="5" name="Content Placeholder 4">
            <a:extLst>
              <a:ext uri="{FF2B5EF4-FFF2-40B4-BE49-F238E27FC236}">
                <a16:creationId xmlns:a16="http://schemas.microsoft.com/office/drawing/2014/main" id="{10F5F4E9-A4D6-60C9-D68D-8B58CE25CC56}"/>
              </a:ext>
            </a:extLst>
          </p:cNvPr>
          <p:cNvSpPr>
            <a:spLocks noGrp="1"/>
          </p:cNvSpPr>
          <p:nvPr>
            <p:ph sz="quarter" idx="1"/>
          </p:nvPr>
        </p:nvSpPr>
        <p:spPr/>
        <p:txBody>
          <a:bodyPr>
            <a:normAutofit lnSpcReduction="10000"/>
          </a:bodyPr>
          <a:lstStyle/>
          <a:p>
            <a:r>
              <a:rPr lang="en-US" dirty="0"/>
              <a:t>LASSO refers to the methodological approach that can be applied to various problems in data science, such as feature selection or regularization.</a:t>
            </a:r>
          </a:p>
          <a:p>
            <a:pPr lvl="1"/>
            <a:r>
              <a:rPr lang="en-US" dirty="0"/>
              <a:t>LASSO can enhance prediction accuracy and model interpretability.</a:t>
            </a:r>
          </a:p>
          <a:p>
            <a:endParaRPr lang="en-US" dirty="0"/>
          </a:p>
          <a:p>
            <a:r>
              <a:rPr lang="en-CA" dirty="0"/>
              <a:t>When a LASSO penalty is applied to the inverse covariance matrix, it helps the estimation of sparse (undirected) graphical models.</a:t>
            </a:r>
          </a:p>
          <a:p>
            <a:pPr lvl="1"/>
            <a:r>
              <a:rPr lang="en-CA" dirty="0"/>
              <a:t>This method is specifically called graphical LASSO, or shortly </a:t>
            </a:r>
            <a:r>
              <a:rPr lang="en-CA" i="1" dirty="0"/>
              <a:t>glasso</a:t>
            </a:r>
            <a:r>
              <a:rPr lang="en-CA" dirty="0"/>
              <a:t> (</a:t>
            </a:r>
            <a:r>
              <a:rPr lang="en-CA" dirty="0">
                <a:hlinkClick r:id="rId2"/>
              </a:rPr>
              <a:t>Friedman et al., 2008</a:t>
            </a:r>
            <a:r>
              <a:rPr lang="en-CA" dirty="0"/>
              <a:t>), in the literature.</a:t>
            </a:r>
          </a:p>
          <a:p>
            <a:endParaRPr lang="en-CA" dirty="0"/>
          </a:p>
          <a:p>
            <a:r>
              <a:rPr lang="en-CA" dirty="0"/>
              <a:t>glasso is a sparse penalized maximum likelihood estimator for the precision matrix (inverse of covariance matrix of </a:t>
            </a:r>
            <a:r>
              <a:rPr lang="en-US" b="1" dirty="0"/>
              <a:t>Κ</a:t>
            </a:r>
            <a:r>
              <a:rPr lang="en-CA" dirty="0"/>
              <a:t>) of a multivariate distribution.</a:t>
            </a:r>
            <a:endParaRPr lang="en-US" dirty="0"/>
          </a:p>
          <a:p>
            <a:endParaRPr lang="en-US" dirty="0"/>
          </a:p>
          <a:p>
            <a:endParaRPr lang="en-US" dirty="0"/>
          </a:p>
        </p:txBody>
      </p:sp>
    </p:spTree>
    <p:extLst>
      <p:ext uri="{BB962C8B-B14F-4D97-AF65-F5344CB8AC3E}">
        <p14:creationId xmlns:p14="http://schemas.microsoft.com/office/powerpoint/2010/main" val="25430571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1C7B1-DE77-7A33-442F-97467296C172}"/>
              </a:ext>
            </a:extLst>
          </p:cNvPr>
          <p:cNvSpPr>
            <a:spLocks noGrp="1"/>
          </p:cNvSpPr>
          <p:nvPr>
            <p:ph type="title"/>
          </p:nvPr>
        </p:nvSpPr>
        <p:spPr/>
        <p:txBody>
          <a:bodyPr/>
          <a:lstStyle/>
          <a:p>
            <a:r>
              <a:rPr lang="en-US" dirty="0"/>
              <a:t>How Does glasso Work?</a:t>
            </a:r>
            <a:endParaRPr lang="en-CA" dirty="0"/>
          </a:p>
        </p:txBody>
      </p:sp>
      <p:sp>
        <p:nvSpPr>
          <p:cNvPr id="3" name="Footer Placeholder 2">
            <a:extLst>
              <a:ext uri="{FF2B5EF4-FFF2-40B4-BE49-F238E27FC236}">
                <a16:creationId xmlns:a16="http://schemas.microsoft.com/office/drawing/2014/main" id="{320ECD3E-7296-C4D6-26AE-043B6EB08CE0}"/>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EB688194-0C37-4524-46DD-CC76D2DA73E7}"/>
              </a:ext>
            </a:extLst>
          </p:cNvPr>
          <p:cNvSpPr>
            <a:spLocks noGrp="1"/>
          </p:cNvSpPr>
          <p:nvPr>
            <p:ph type="sldNum" sz="quarter" idx="12"/>
          </p:nvPr>
        </p:nvSpPr>
        <p:spPr/>
        <p:txBody>
          <a:bodyPr/>
          <a:lstStyle/>
          <a:p>
            <a:fld id="{B6F15528-21DE-4FAA-801E-634DDDAF4B2B}" type="slidenum">
              <a:rPr lang="en-US" smtClean="0"/>
              <a:pPr/>
              <a:t>25</a:t>
            </a:fld>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919C232-5AC9-6C8E-A89F-C41223ACF76C}"/>
                  </a:ext>
                </a:extLst>
              </p:cNvPr>
              <p:cNvSpPr>
                <a:spLocks noGrp="1"/>
              </p:cNvSpPr>
              <p:nvPr>
                <p:ph sz="quarter" idx="1"/>
              </p:nvPr>
            </p:nvSpPr>
            <p:spPr/>
            <p:txBody>
              <a:bodyPr>
                <a:normAutofit fontScale="77500" lnSpcReduction="20000"/>
              </a:bodyPr>
              <a:lstStyle/>
              <a:p>
                <a:r>
                  <a:rPr lang="en-US" dirty="0"/>
                  <a:t>glasso utilizes a tuning parameter λ (lambda) that needs to be set, controlling the level of sparsity. </a:t>
                </a:r>
              </a:p>
              <a:p>
                <a:endParaRPr lang="en-US" dirty="0"/>
              </a:p>
              <a:p>
                <a:r>
                  <a:rPr lang="en-US" dirty="0"/>
                  <a:t>Assume that </a:t>
                </a:r>
                <a:r>
                  <a:rPr lang="en-US" b="1" dirty="0"/>
                  <a:t>S</a:t>
                </a:r>
                <a:r>
                  <a:rPr lang="en-US" dirty="0"/>
                  <a:t> represents the sample variance–covariance matrix, glasso aims to estimate </a:t>
                </a:r>
                <a:r>
                  <a:rPr lang="en-US" b="1" dirty="0"/>
                  <a:t>Κ</a:t>
                </a:r>
                <a:r>
                  <a:rPr lang="en-US" dirty="0"/>
                  <a:t> (kappa) by maximizing the </a:t>
                </a:r>
                <a:r>
                  <a:rPr lang="en-US" i="1" dirty="0"/>
                  <a:t>penalized</a:t>
                </a:r>
                <a:r>
                  <a:rPr lang="en-US" dirty="0"/>
                  <a:t> likelihood function: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m:rPr>
                              <m:nor/>
                            </m:rPr>
                            <a:rPr lang="en-US" b="1" dirty="0"/>
                            <m:t>Κ</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d>
                                <m:dPr>
                                  <m:ctrlPr>
                                    <a:rPr lang="en-US" b="0" i="1" smtClean="0">
                                      <a:latin typeface="Cambria Math" panose="02040503050406030204" pitchFamily="18" charset="0"/>
                                    </a:rPr>
                                  </m:ctrlPr>
                                </m:dPr>
                                <m:e>
                                  <m:r>
                                    <m:rPr>
                                      <m:nor/>
                                    </m:rPr>
                                    <a:rPr lang="en-US" b="1" dirty="0" smtClean="0"/>
                                    <m:t>Κ</m:t>
                                  </m:r>
                                </m:e>
                              </m:d>
                              <m:r>
                                <a:rPr lang="en-US" b="0" i="1" smtClean="0">
                                  <a:latin typeface="Cambria Math" panose="02040503050406030204" pitchFamily="18" charset="0"/>
                                </a:rPr>
                                <m:t>−</m:t>
                              </m:r>
                              <m:r>
                                <a:rPr lang="en-US" b="0" i="1" smtClean="0">
                                  <a:latin typeface="Cambria Math" panose="02040503050406030204" pitchFamily="18" charset="0"/>
                                </a:rPr>
                                <m:t>𝑡𝑟𝑎𝑐𝑒</m:t>
                              </m:r>
                              <m:r>
                                <a:rPr lang="en-US" b="0" i="1" smtClean="0">
                                  <a:latin typeface="Cambria Math" panose="02040503050406030204" pitchFamily="18" charset="0"/>
                                </a:rPr>
                                <m:t>(</m:t>
                              </m:r>
                              <m:r>
                                <a:rPr lang="en-US" b="1" i="0" smtClean="0">
                                  <a:latin typeface="Cambria Math" panose="02040503050406030204" pitchFamily="18" charset="0"/>
                                </a:rPr>
                                <m:t>𝐒</m:t>
                              </m:r>
                              <m:r>
                                <a:rPr lang="el-GR" b="1" i="0" smtClean="0">
                                  <a:latin typeface="Cambria Math" panose="02040503050406030204" pitchFamily="18" charset="0"/>
                                </a:rPr>
                                <m:t>𝚱</m:t>
                              </m:r>
                              <m:r>
                                <a:rPr lang="en-US" b="0" i="1" dirty="0" smtClean="0">
                                  <a:latin typeface="Cambria Math" panose="02040503050406030204" pitchFamily="18" charset="0"/>
                                </a:rPr>
                                <m:t>)</m:t>
                              </m:r>
                            </m:e>
                          </m:func>
                          <m:r>
                            <a:rPr lang="en-US" b="0" i="1" smtClean="0">
                              <a:latin typeface="Cambria Math" panose="02040503050406030204" pitchFamily="18" charset="0"/>
                            </a:rPr>
                            <m:t>−</m:t>
                          </m:r>
                          <m:r>
                            <m:rPr>
                              <m:sty m:val="p"/>
                            </m:rPr>
                            <a:rPr lang="el-GR" b="0" i="1" smtClean="0">
                              <a:latin typeface="Cambria Math" panose="02040503050406030204" pitchFamily="18" charset="0"/>
                            </a:rPr>
                            <m:t>λ</m:t>
                          </m:r>
                        </m:e>
                      </m:func>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&lt;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&gt;</m:t>
                          </m:r>
                        </m:sub>
                        <m:sup/>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𝑖𝑗</m:t>
                                  </m:r>
                                </m:sub>
                              </m:sSub>
                            </m:e>
                          </m:d>
                        </m:e>
                      </m:nary>
                    </m:oMath>
                  </m:oMathPara>
                </a14:m>
                <a:endParaRPr lang="en-CA" dirty="0"/>
              </a:p>
              <a:p>
                <a:pPr marL="0" indent="0">
                  <a:buNone/>
                </a:pPr>
                <a:r>
                  <a:rPr lang="en-CA" dirty="0"/>
                  <a:t>where </a:t>
                </a:r>
                <a:r>
                  <a:rPr lang="en-US" dirty="0"/>
                  <a:t>λ controls the level of sparsity.</a:t>
                </a:r>
              </a:p>
              <a:p>
                <a:pPr marL="0" indent="0">
                  <a:buNone/>
                </a:pPr>
                <a:endParaRPr lang="en-US" dirty="0"/>
              </a:p>
              <a:p>
                <a:r>
                  <a:rPr lang="en-US" dirty="0"/>
                  <a:t>If λ is too low, only few connections are removed, likely resulting in too many spurious connections (false positives). If λ is high, many connections are removed, resulting in too many true connections to be removed in addition to spurious connections (false negatives).</a:t>
                </a:r>
              </a:p>
              <a:p>
                <a:endParaRPr lang="en-US" dirty="0"/>
              </a:p>
              <a:p>
                <a14:m>
                  <m:oMath xmlns:m="http://schemas.openxmlformats.org/officeDocument/2006/math">
                    <m:sSub>
                      <m:sSubPr>
                        <m:ctrlPr>
                          <a:rPr lang="en-CA" i="1" smtClean="0">
                            <a:latin typeface="Cambria Math" panose="02040503050406030204" pitchFamily="18" charset="0"/>
                          </a:rPr>
                        </m:ctrlPr>
                      </m:sSubPr>
                      <m:e>
                        <m:r>
                          <m:rPr>
                            <m:nor/>
                          </m:rPr>
                          <a:rPr lang="en-US" dirty="0"/>
                          <m:t>λ</m:t>
                        </m:r>
                      </m:e>
                      <m:sub>
                        <m:r>
                          <a:rPr lang="en-US" b="0" i="1" smtClean="0">
                            <a:latin typeface="Cambria Math" panose="02040503050406030204" pitchFamily="18" charset="0"/>
                          </a:rPr>
                          <m:t>𝑚𝑎𝑥</m:t>
                        </m:r>
                      </m:sub>
                    </m:sSub>
                  </m:oMath>
                </a14:m>
                <a:r>
                  <a:rPr lang="en-CA" dirty="0"/>
                  <a:t> is </a:t>
                </a:r>
                <a:r>
                  <a:rPr lang="en-US" dirty="0"/>
                  <a:t>set to the largest absolute correlation </a:t>
                </a:r>
                <a:r>
                  <a:rPr lang="en-US" dirty="0">
                    <a:sym typeface="Wingdings" panose="05000000000000000000" pitchFamily="2" charset="2"/>
                  </a:rPr>
                  <a:t> </a:t>
                </a:r>
                <a14:m>
                  <m:oMath xmlns:m="http://schemas.openxmlformats.org/officeDocument/2006/math">
                    <m:sSub>
                      <m:sSubPr>
                        <m:ctrlPr>
                          <a:rPr lang="en-CA" i="1">
                            <a:latin typeface="Cambria Math" panose="02040503050406030204" pitchFamily="18" charset="0"/>
                          </a:rPr>
                        </m:ctrlPr>
                      </m:sSubPr>
                      <m:e>
                        <m:r>
                          <m:rPr>
                            <m:nor/>
                          </m:rPr>
                          <a:rPr lang="en-US" dirty="0"/>
                          <m:t>λ</m:t>
                        </m:r>
                      </m:e>
                      <m:sub>
                        <m:r>
                          <a:rPr lang="en-US" i="1">
                            <a:latin typeface="Cambria Math" panose="02040503050406030204" pitchFamily="18" charset="0"/>
                          </a:rPr>
                          <m:t>𝑚</m:t>
                        </m:r>
                        <m:r>
                          <a:rPr lang="en-US" b="0" i="1" smtClean="0">
                            <a:latin typeface="Cambria Math" panose="02040503050406030204" pitchFamily="18" charset="0"/>
                          </a:rPr>
                          <m:t>𝑖𝑛</m:t>
                        </m:r>
                      </m:sub>
                    </m:sSub>
                    <m:r>
                      <a:rPr lang="en-US" b="0" i="1" smtClean="0">
                        <a:latin typeface="Cambria Math" panose="02040503050406030204" pitchFamily="18" charset="0"/>
                      </a:rPr>
                      <m:t>=</m:t>
                    </m:r>
                    <m:r>
                      <a:rPr lang="en-US" b="0" i="1" smtClean="0">
                        <a:latin typeface="Cambria Math" panose="02040503050406030204" pitchFamily="18" charset="0"/>
                      </a:rPr>
                      <m:t>𝑅</m:t>
                    </m:r>
                    <m:sSub>
                      <m:sSubPr>
                        <m:ctrlPr>
                          <a:rPr lang="en-CA" i="1">
                            <a:latin typeface="Cambria Math" panose="02040503050406030204" pitchFamily="18" charset="0"/>
                          </a:rPr>
                        </m:ctrlPr>
                      </m:sSubPr>
                      <m:e>
                        <m:r>
                          <m:rPr>
                            <m:nor/>
                          </m:rPr>
                          <a:rPr lang="en-US" dirty="0"/>
                          <m:t>λ</m:t>
                        </m:r>
                      </m:e>
                      <m:sub>
                        <m:r>
                          <a:rPr lang="en-US" i="1">
                            <a:latin typeface="Cambria Math" panose="02040503050406030204" pitchFamily="18" charset="0"/>
                          </a:rPr>
                          <m:t>𝑚𝑎𝑥</m:t>
                        </m:r>
                      </m:sub>
                    </m:sSub>
                  </m:oMath>
                </a14:m>
                <a:r>
                  <a:rPr lang="en-CA" dirty="0"/>
                  <a:t> where R is some ratio value*.</a:t>
                </a:r>
              </a:p>
            </p:txBody>
          </p:sp>
        </mc:Choice>
        <mc:Fallback xmlns="">
          <p:sp>
            <p:nvSpPr>
              <p:cNvPr id="5" name="Content Placeholder 4">
                <a:extLst>
                  <a:ext uri="{FF2B5EF4-FFF2-40B4-BE49-F238E27FC236}">
                    <a16:creationId xmlns:a16="http://schemas.microsoft.com/office/drawing/2014/main" id="{E919C232-5AC9-6C8E-A89F-C41223ACF76C}"/>
                  </a:ext>
                </a:extLst>
              </p:cNvPr>
              <p:cNvSpPr>
                <a:spLocks noGrp="1" noRot="1" noChangeAspect="1" noMove="1" noResize="1" noEditPoints="1" noAdjustHandles="1" noChangeArrowheads="1" noChangeShapeType="1" noTextEdit="1"/>
              </p:cNvSpPr>
              <p:nvPr>
                <p:ph sz="quarter" idx="1"/>
              </p:nvPr>
            </p:nvSpPr>
            <p:spPr>
              <a:blipFill>
                <a:blip r:embed="rId2"/>
                <a:stretch>
                  <a:fillRect l="-566" t="-2000" r="-73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F34A73C-A63E-552B-23E7-FA0EDE3C91A7}"/>
              </a:ext>
            </a:extLst>
          </p:cNvPr>
          <p:cNvSpPr txBox="1"/>
          <p:nvPr/>
        </p:nvSpPr>
        <p:spPr>
          <a:xfrm>
            <a:off x="990600" y="5964823"/>
            <a:ext cx="4191000" cy="338554"/>
          </a:xfrm>
          <a:prstGeom prst="rect">
            <a:avLst/>
          </a:prstGeom>
          <a:noFill/>
        </p:spPr>
        <p:txBody>
          <a:bodyPr wrap="square">
            <a:spAutoFit/>
          </a:bodyPr>
          <a:lstStyle/>
          <a:p>
            <a:r>
              <a:rPr lang="en-US" sz="1600" b="0" i="0" u="none" strike="noStrike" baseline="0" dirty="0">
                <a:latin typeface="+mj-lt"/>
              </a:rPr>
              <a:t>*The </a:t>
            </a:r>
            <a:r>
              <a:rPr lang="en-US" sz="1600" b="0" i="1" u="none" strike="noStrike" baseline="0" dirty="0">
                <a:latin typeface="+mj-lt"/>
                <a:hlinkClick r:id="rId3"/>
              </a:rPr>
              <a:t>qgraph</a:t>
            </a:r>
            <a:r>
              <a:rPr lang="en-US" sz="1600" b="0" i="1" u="none" strike="noStrike" baseline="0" dirty="0">
                <a:latin typeface="+mj-lt"/>
              </a:rPr>
              <a:t> </a:t>
            </a:r>
            <a:r>
              <a:rPr lang="en-US" sz="1600" b="0" i="0" u="none" strike="noStrike" baseline="0" dirty="0">
                <a:latin typeface="+mj-lt"/>
              </a:rPr>
              <a:t>package uses </a:t>
            </a:r>
            <a:r>
              <a:rPr lang="en-US" sz="1600" b="0" i="1" u="none" strike="noStrike" baseline="0" dirty="0">
                <a:latin typeface="+mj-lt"/>
              </a:rPr>
              <a:t>R </a:t>
            </a:r>
            <a:r>
              <a:rPr lang="en-US" sz="1600" b="0" i="0" u="none" strike="noStrike" baseline="0" dirty="0">
                <a:latin typeface="+mj-lt"/>
              </a:rPr>
              <a:t>= 0</a:t>
            </a:r>
            <a:r>
              <a:rPr lang="en-US" sz="1600" b="0" i="1" u="none" strike="noStrike" baseline="0" dirty="0">
                <a:latin typeface="+mj-lt"/>
              </a:rPr>
              <a:t>.</a:t>
            </a:r>
            <a:r>
              <a:rPr lang="en-US" sz="1600" b="0" i="0" u="none" strike="noStrike" baseline="0" dirty="0">
                <a:latin typeface="+mj-lt"/>
              </a:rPr>
              <a:t>01 by default.</a:t>
            </a:r>
            <a:endParaRPr lang="en-CA" sz="1600" dirty="0">
              <a:latin typeface="+mj-lt"/>
            </a:endParaRPr>
          </a:p>
        </p:txBody>
      </p:sp>
      <p:sp>
        <p:nvSpPr>
          <p:cNvPr id="6" name="Freeform: Shape 5">
            <a:extLst>
              <a:ext uri="{FF2B5EF4-FFF2-40B4-BE49-F238E27FC236}">
                <a16:creationId xmlns:a16="http://schemas.microsoft.com/office/drawing/2014/main" id="{BC2CC5AC-2EE3-CEE2-D6A8-CEEB65FAB76B}"/>
              </a:ext>
            </a:extLst>
          </p:cNvPr>
          <p:cNvSpPr/>
          <p:nvPr/>
        </p:nvSpPr>
        <p:spPr>
          <a:xfrm>
            <a:off x="6617616" y="2640274"/>
            <a:ext cx="3667027" cy="432864"/>
          </a:xfrm>
          <a:custGeom>
            <a:avLst/>
            <a:gdLst>
              <a:gd name="connsiteX0" fmla="*/ 0 w 3667027"/>
              <a:gd name="connsiteY0" fmla="*/ 414011 h 432864"/>
              <a:gd name="connsiteX1" fmla="*/ 952108 w 3667027"/>
              <a:gd name="connsiteY1" fmla="*/ 36938 h 432864"/>
              <a:gd name="connsiteX2" fmla="*/ 2752627 w 3667027"/>
              <a:gd name="connsiteY2" fmla="*/ 55792 h 432864"/>
              <a:gd name="connsiteX3" fmla="*/ 3601040 w 3667027"/>
              <a:gd name="connsiteY3" fmla="*/ 404584 h 432864"/>
              <a:gd name="connsiteX4" fmla="*/ 3601040 w 3667027"/>
              <a:gd name="connsiteY4" fmla="*/ 404584 h 432864"/>
              <a:gd name="connsiteX5" fmla="*/ 3667027 w 3667027"/>
              <a:gd name="connsiteY5" fmla="*/ 432864 h 432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7027" h="432864">
                <a:moveTo>
                  <a:pt x="0" y="414011"/>
                </a:moveTo>
                <a:cubicBezTo>
                  <a:pt x="246668" y="255326"/>
                  <a:pt x="493337" y="96641"/>
                  <a:pt x="952108" y="36938"/>
                </a:cubicBezTo>
                <a:cubicBezTo>
                  <a:pt x="1410879" y="-22765"/>
                  <a:pt x="2311138" y="-5482"/>
                  <a:pt x="2752627" y="55792"/>
                </a:cubicBezTo>
                <a:cubicBezTo>
                  <a:pt x="3194116" y="117066"/>
                  <a:pt x="3601040" y="404584"/>
                  <a:pt x="3601040" y="404584"/>
                </a:cubicBezTo>
                <a:lnTo>
                  <a:pt x="3601040" y="404584"/>
                </a:lnTo>
                <a:lnTo>
                  <a:pt x="3667027" y="432864"/>
                </a:lnTo>
              </a:path>
            </a:pathLst>
          </a:custGeom>
          <a:noFill/>
          <a:ln w="190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261CE13-F9B6-B18F-0542-614E975E191B}"/>
              </a:ext>
            </a:extLst>
          </p:cNvPr>
          <p:cNvSpPr txBox="1"/>
          <p:nvPr/>
        </p:nvSpPr>
        <p:spPr>
          <a:xfrm>
            <a:off x="9220200" y="3103300"/>
            <a:ext cx="2681926" cy="584775"/>
          </a:xfrm>
          <a:prstGeom prst="rect">
            <a:avLst/>
          </a:prstGeom>
          <a:noFill/>
        </p:spPr>
        <p:txBody>
          <a:bodyPr wrap="square">
            <a:spAutoFit/>
          </a:bodyPr>
          <a:lstStyle/>
          <a:p>
            <a:r>
              <a:rPr lang="en-CA" sz="1600" i="0" dirty="0">
                <a:solidFill>
                  <a:srgbClr val="202124"/>
                </a:solidFill>
                <a:effectLst/>
                <a:latin typeface="arial" panose="020B0604020202020204" pitchFamily="34" charset="0"/>
              </a:rPr>
              <a:t>the sum of the elements on the main diagonal.</a:t>
            </a:r>
            <a:endParaRPr lang="en-US" sz="1600" dirty="0"/>
          </a:p>
        </p:txBody>
      </p:sp>
    </p:spTree>
    <p:extLst>
      <p:ext uri="{BB962C8B-B14F-4D97-AF65-F5344CB8AC3E}">
        <p14:creationId xmlns:p14="http://schemas.microsoft.com/office/powerpoint/2010/main" val="774625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B254AA6-C412-58C6-8F45-6E4B8802FDEA}"/>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482B5042-3379-F381-0520-762AB4D28DF6}"/>
              </a:ext>
            </a:extLst>
          </p:cNvPr>
          <p:cNvSpPr>
            <a:spLocks noGrp="1"/>
          </p:cNvSpPr>
          <p:nvPr>
            <p:ph type="sldNum" sz="quarter" idx="12"/>
          </p:nvPr>
        </p:nvSpPr>
        <p:spPr/>
        <p:txBody>
          <a:bodyPr/>
          <a:lstStyle/>
          <a:p>
            <a:fld id="{B6F15528-21DE-4FAA-801E-634DDDAF4B2B}" type="slidenum">
              <a:rPr lang="en-US" smtClean="0"/>
              <a:pPr/>
              <a:t>26</a:t>
            </a:fld>
            <a:endParaRPr lang="en-US" dirty="0"/>
          </a:p>
        </p:txBody>
      </p:sp>
      <p:pic>
        <p:nvPicPr>
          <p:cNvPr id="3077" name="Picture 5">
            <a:extLst>
              <a:ext uri="{FF2B5EF4-FFF2-40B4-BE49-F238E27FC236}">
                <a16:creationId xmlns:a16="http://schemas.microsoft.com/office/drawing/2014/main" id="{2E44B6FB-88F9-FF84-6771-B119280C27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9" r="2055"/>
          <a:stretch/>
        </p:blipFill>
        <p:spPr bwMode="auto">
          <a:xfrm>
            <a:off x="423237" y="1709167"/>
            <a:ext cx="11345526" cy="363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9F2DFCB-F276-C2A5-1775-B3501CD74EFE}"/>
                  </a:ext>
                </a:extLst>
              </p:cNvPr>
              <p:cNvSpPr txBox="1"/>
              <p:nvPr/>
            </p:nvSpPr>
            <p:spPr>
              <a:xfrm>
                <a:off x="1600200" y="5558135"/>
                <a:ext cx="1219200"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2400" b="0" i="1" smtClean="0">
                          <a:latin typeface="Cambria Math" panose="02040503050406030204" pitchFamily="18" charset="0"/>
                        </a:rPr>
                        <m:t>λ</m:t>
                      </m:r>
                      <m:r>
                        <a:rPr lang="en-US" sz="2400" b="0" i="1" smtClean="0">
                          <a:latin typeface="Cambria Math" panose="02040503050406030204" pitchFamily="18" charset="0"/>
                        </a:rPr>
                        <m:t>=0</m:t>
                      </m:r>
                    </m:oMath>
                  </m:oMathPara>
                </a14:m>
                <a:endParaRPr lang="en-CA" sz="2400" dirty="0"/>
              </a:p>
            </p:txBody>
          </p:sp>
        </mc:Choice>
        <mc:Fallback xmlns="">
          <p:sp>
            <p:nvSpPr>
              <p:cNvPr id="11" name="TextBox 10">
                <a:extLst>
                  <a:ext uri="{FF2B5EF4-FFF2-40B4-BE49-F238E27FC236}">
                    <a16:creationId xmlns:a16="http://schemas.microsoft.com/office/drawing/2014/main" id="{69F2DFCB-F276-C2A5-1775-B3501CD74EFE}"/>
                  </a:ext>
                </a:extLst>
              </p:cNvPr>
              <p:cNvSpPr txBox="1">
                <a:spLocks noRot="1" noChangeAspect="1" noMove="1" noResize="1" noEditPoints="1" noAdjustHandles="1" noChangeArrowheads="1" noChangeShapeType="1" noTextEdit="1"/>
              </p:cNvSpPr>
              <p:nvPr/>
            </p:nvSpPr>
            <p:spPr>
              <a:xfrm>
                <a:off x="1600200" y="5558135"/>
                <a:ext cx="1219200" cy="461665"/>
              </a:xfrm>
              <a:prstGeom prst="rect">
                <a:avLst/>
              </a:prstGeom>
              <a:blipFill>
                <a:blip r:embed="rId3"/>
                <a:stretch>
                  <a:fillRect/>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BCFF17-D2FB-C292-492B-AB2E18EE2869}"/>
                  </a:ext>
                </a:extLst>
              </p:cNvPr>
              <p:cNvSpPr txBox="1"/>
              <p:nvPr/>
            </p:nvSpPr>
            <p:spPr>
              <a:xfrm>
                <a:off x="5562600" y="5558134"/>
                <a:ext cx="1371600"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2400" b="0" i="1" smtClean="0">
                          <a:latin typeface="Cambria Math" panose="02040503050406030204" pitchFamily="18" charset="0"/>
                        </a:rPr>
                        <m:t>λ</m:t>
                      </m:r>
                      <m:r>
                        <a:rPr lang="en-US" sz="2400" b="0" i="1" smtClean="0">
                          <a:latin typeface="Cambria Math" panose="02040503050406030204" pitchFamily="18" charset="0"/>
                        </a:rPr>
                        <m:t>=0.25</m:t>
                      </m:r>
                    </m:oMath>
                  </m:oMathPara>
                </a14:m>
                <a:endParaRPr lang="en-CA" sz="2400" dirty="0"/>
              </a:p>
            </p:txBody>
          </p:sp>
        </mc:Choice>
        <mc:Fallback xmlns="">
          <p:sp>
            <p:nvSpPr>
              <p:cNvPr id="12" name="TextBox 11">
                <a:extLst>
                  <a:ext uri="{FF2B5EF4-FFF2-40B4-BE49-F238E27FC236}">
                    <a16:creationId xmlns:a16="http://schemas.microsoft.com/office/drawing/2014/main" id="{60BCFF17-D2FB-C292-492B-AB2E18EE2869}"/>
                  </a:ext>
                </a:extLst>
              </p:cNvPr>
              <p:cNvSpPr txBox="1">
                <a:spLocks noRot="1" noChangeAspect="1" noMove="1" noResize="1" noEditPoints="1" noAdjustHandles="1" noChangeArrowheads="1" noChangeShapeType="1" noTextEdit="1"/>
              </p:cNvSpPr>
              <p:nvPr/>
            </p:nvSpPr>
            <p:spPr>
              <a:xfrm>
                <a:off x="5562600" y="5558134"/>
                <a:ext cx="1371600" cy="461665"/>
              </a:xfrm>
              <a:prstGeom prst="rect">
                <a:avLst/>
              </a:prstGeom>
              <a:blipFill>
                <a:blip r:embed="rId4"/>
                <a:stretch>
                  <a:fillRect l="-1333"/>
                </a:stretch>
              </a:blipFill>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6802262-2ED5-96D8-A29C-D5248F70E4B5}"/>
                  </a:ext>
                </a:extLst>
              </p:cNvPr>
              <p:cNvSpPr txBox="1"/>
              <p:nvPr/>
            </p:nvSpPr>
            <p:spPr>
              <a:xfrm>
                <a:off x="9296400" y="5558133"/>
                <a:ext cx="1371600" cy="46166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sty m:val="p"/>
                        </m:rPr>
                        <a:rPr lang="el-GR" sz="2400" b="0" i="1" smtClean="0">
                          <a:latin typeface="Cambria Math" panose="02040503050406030204" pitchFamily="18" charset="0"/>
                        </a:rPr>
                        <m:t>λ</m:t>
                      </m:r>
                      <m:r>
                        <a:rPr lang="en-US" sz="2400" b="0" i="1" smtClean="0">
                          <a:latin typeface="Cambria Math" panose="02040503050406030204" pitchFamily="18" charset="0"/>
                        </a:rPr>
                        <m:t>=0.5</m:t>
                      </m:r>
                    </m:oMath>
                  </m:oMathPara>
                </a14:m>
                <a:endParaRPr lang="en-CA" sz="2400" dirty="0"/>
              </a:p>
            </p:txBody>
          </p:sp>
        </mc:Choice>
        <mc:Fallback xmlns="">
          <p:sp>
            <p:nvSpPr>
              <p:cNvPr id="13" name="TextBox 12">
                <a:extLst>
                  <a:ext uri="{FF2B5EF4-FFF2-40B4-BE49-F238E27FC236}">
                    <a16:creationId xmlns:a16="http://schemas.microsoft.com/office/drawing/2014/main" id="{66802262-2ED5-96D8-A29C-D5248F70E4B5}"/>
                  </a:ext>
                </a:extLst>
              </p:cNvPr>
              <p:cNvSpPr txBox="1">
                <a:spLocks noRot="1" noChangeAspect="1" noMove="1" noResize="1" noEditPoints="1" noAdjustHandles="1" noChangeArrowheads="1" noChangeShapeType="1" noTextEdit="1"/>
              </p:cNvSpPr>
              <p:nvPr/>
            </p:nvSpPr>
            <p:spPr>
              <a:xfrm>
                <a:off x="9296400" y="5558133"/>
                <a:ext cx="1371600" cy="461665"/>
              </a:xfrm>
              <a:prstGeom prst="rect">
                <a:avLst/>
              </a:prstGeom>
              <a:blipFill>
                <a:blip r:embed="rId5"/>
                <a:stretch>
                  <a:fillRect/>
                </a:stretch>
              </a:blipFill>
            </p:spPr>
            <p:txBody>
              <a:bodyPr/>
              <a:lstStyle/>
              <a:p>
                <a:r>
                  <a:rPr lang="en-CA">
                    <a:noFill/>
                  </a:rPr>
                  <a:t> </a:t>
                </a:r>
              </a:p>
            </p:txBody>
          </p:sp>
        </mc:Fallback>
      </mc:AlternateContent>
      <p:sp>
        <p:nvSpPr>
          <p:cNvPr id="15" name="TextBox 14">
            <a:extLst>
              <a:ext uri="{FF2B5EF4-FFF2-40B4-BE49-F238E27FC236}">
                <a16:creationId xmlns:a16="http://schemas.microsoft.com/office/drawing/2014/main" id="{F0ADEE8F-6E22-20CE-E2B5-F442F5B08C91}"/>
              </a:ext>
            </a:extLst>
          </p:cNvPr>
          <p:cNvSpPr txBox="1"/>
          <p:nvPr/>
        </p:nvSpPr>
        <p:spPr>
          <a:xfrm>
            <a:off x="948572" y="558232"/>
            <a:ext cx="10294856" cy="954107"/>
          </a:xfrm>
          <a:prstGeom prst="rect">
            <a:avLst/>
          </a:prstGeom>
          <a:noFill/>
          <a:ln>
            <a:noFill/>
          </a:ln>
        </p:spPr>
        <p:txBody>
          <a:bodyPr wrap="square">
            <a:spAutoFit/>
          </a:bodyPr>
          <a:lstStyle/>
          <a:p>
            <a:pPr algn="ctr"/>
            <a:r>
              <a:rPr lang="en-US" sz="2800" b="0" i="0" u="none" strike="noStrike" baseline="0" dirty="0">
                <a:latin typeface="+mj-lt"/>
              </a:rPr>
              <a:t>Partial Correlation </a:t>
            </a:r>
            <a:r>
              <a:rPr lang="en-US" sz="2800" dirty="0">
                <a:latin typeface="+mj-lt"/>
              </a:rPr>
              <a:t>N</a:t>
            </a:r>
            <a:r>
              <a:rPr lang="en-US" sz="2800" b="0" i="0" u="none" strike="noStrike" baseline="0" dirty="0">
                <a:latin typeface="+mj-lt"/>
              </a:rPr>
              <a:t>etworks </a:t>
            </a:r>
            <a:r>
              <a:rPr lang="en-US" sz="2800" dirty="0">
                <a:latin typeface="+mj-lt"/>
              </a:rPr>
              <a:t>E</a:t>
            </a:r>
            <a:r>
              <a:rPr lang="en-US" sz="2800" b="0" i="0" u="none" strike="noStrike" baseline="0" dirty="0">
                <a:latin typeface="+mj-lt"/>
              </a:rPr>
              <a:t>stimated on Responses of </a:t>
            </a:r>
          </a:p>
          <a:p>
            <a:pPr algn="ctr"/>
            <a:r>
              <a:rPr lang="en-US" sz="2800" b="0" i="0" u="none" strike="noStrike" baseline="0" dirty="0">
                <a:latin typeface="+mj-lt"/>
              </a:rPr>
              <a:t>221 Subjects on 20 PTSD </a:t>
            </a:r>
            <a:r>
              <a:rPr lang="en-US" sz="2800" dirty="0">
                <a:latin typeface="+mj-lt"/>
              </a:rPr>
              <a:t>S</a:t>
            </a:r>
            <a:r>
              <a:rPr lang="en-US" sz="2800" b="0" i="0" u="none" strike="noStrike" baseline="0" dirty="0">
                <a:latin typeface="+mj-lt"/>
              </a:rPr>
              <a:t>ymptoms</a:t>
            </a:r>
            <a:endParaRPr lang="en-CA" sz="2800" dirty="0">
              <a:latin typeface="+mj-lt"/>
            </a:endParaRPr>
          </a:p>
        </p:txBody>
      </p:sp>
      <p:sp>
        <p:nvSpPr>
          <p:cNvPr id="17" name="TextBox 16">
            <a:extLst>
              <a:ext uri="{FF2B5EF4-FFF2-40B4-BE49-F238E27FC236}">
                <a16:creationId xmlns:a16="http://schemas.microsoft.com/office/drawing/2014/main" id="{6FF13C16-B81B-FCF1-DCA4-69D5163AE5FE}"/>
              </a:ext>
            </a:extLst>
          </p:cNvPr>
          <p:cNvSpPr txBox="1"/>
          <p:nvPr/>
        </p:nvSpPr>
        <p:spPr>
          <a:xfrm>
            <a:off x="4191000" y="6216133"/>
            <a:ext cx="3915266" cy="369332"/>
          </a:xfrm>
          <a:prstGeom prst="rect">
            <a:avLst/>
          </a:prstGeom>
          <a:noFill/>
        </p:spPr>
        <p:txBody>
          <a:bodyPr wrap="square">
            <a:spAutoFit/>
          </a:bodyPr>
          <a:lstStyle/>
          <a:p>
            <a:pPr algn="ctr"/>
            <a:r>
              <a:rPr lang="en-US" sz="1800" b="1" i="0" u="none" strike="noStrike" baseline="0" dirty="0">
                <a:latin typeface="NimbusRomNo9L-Regu"/>
              </a:rPr>
              <a:t>Source:</a:t>
            </a:r>
            <a:r>
              <a:rPr lang="en-US" sz="1800" b="0" i="0" u="none" strike="noStrike" baseline="0" dirty="0">
                <a:latin typeface="NimbusRomNo9L-Regu"/>
              </a:rPr>
              <a:t> </a:t>
            </a:r>
            <a:r>
              <a:rPr lang="en-US" sz="1800" b="0" i="0" u="none" strike="noStrike" baseline="0" dirty="0">
                <a:latin typeface="NimbusRomNo9L-Regu"/>
                <a:hlinkClick r:id="rId6"/>
              </a:rPr>
              <a:t>Epskamp and Fried (2017)</a:t>
            </a:r>
            <a:endParaRPr lang="en-CA" dirty="0"/>
          </a:p>
        </p:txBody>
      </p:sp>
      <p:sp>
        <p:nvSpPr>
          <p:cNvPr id="2" name="Arrow: Right 1">
            <a:extLst>
              <a:ext uri="{FF2B5EF4-FFF2-40B4-BE49-F238E27FC236}">
                <a16:creationId xmlns:a16="http://schemas.microsoft.com/office/drawing/2014/main" id="{28CAECC6-19DB-EDE0-C31A-D6C0C407E4BE}"/>
              </a:ext>
            </a:extLst>
          </p:cNvPr>
          <p:cNvSpPr/>
          <p:nvPr/>
        </p:nvSpPr>
        <p:spPr>
          <a:xfrm rot="3389235">
            <a:off x="1509692" y="2138973"/>
            <a:ext cx="609600" cy="293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Arrow: Right 4">
            <a:extLst>
              <a:ext uri="{FF2B5EF4-FFF2-40B4-BE49-F238E27FC236}">
                <a16:creationId xmlns:a16="http://schemas.microsoft.com/office/drawing/2014/main" id="{68228E51-4394-1283-2BB3-E6134BA2A163}"/>
              </a:ext>
            </a:extLst>
          </p:cNvPr>
          <p:cNvSpPr/>
          <p:nvPr/>
        </p:nvSpPr>
        <p:spPr>
          <a:xfrm rot="3389235">
            <a:off x="5395891" y="2138973"/>
            <a:ext cx="609600" cy="293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Arrow: Right 5">
            <a:extLst>
              <a:ext uri="{FF2B5EF4-FFF2-40B4-BE49-F238E27FC236}">
                <a16:creationId xmlns:a16="http://schemas.microsoft.com/office/drawing/2014/main" id="{41E3C849-B2C5-B381-999B-3CA9E717AC3F}"/>
              </a:ext>
            </a:extLst>
          </p:cNvPr>
          <p:cNvSpPr/>
          <p:nvPr/>
        </p:nvSpPr>
        <p:spPr>
          <a:xfrm rot="3389235">
            <a:off x="9282090" y="2138972"/>
            <a:ext cx="609600" cy="293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 name="Arrow: Right 6">
            <a:extLst>
              <a:ext uri="{FF2B5EF4-FFF2-40B4-BE49-F238E27FC236}">
                <a16:creationId xmlns:a16="http://schemas.microsoft.com/office/drawing/2014/main" id="{9660B8D9-CD44-C7A8-F45A-B6E506461586}"/>
              </a:ext>
            </a:extLst>
          </p:cNvPr>
          <p:cNvSpPr/>
          <p:nvPr/>
        </p:nvSpPr>
        <p:spPr>
          <a:xfrm rot="18849054">
            <a:off x="1800184" y="4136621"/>
            <a:ext cx="609600" cy="293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B1CB80D3-2695-0949-792B-4C8EF391FA0C}"/>
              </a:ext>
            </a:extLst>
          </p:cNvPr>
          <p:cNvSpPr/>
          <p:nvPr/>
        </p:nvSpPr>
        <p:spPr>
          <a:xfrm rot="18849054">
            <a:off x="5686383" y="4136621"/>
            <a:ext cx="609600" cy="293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BBA52A22-4B22-60B2-ED99-8469C8B2FC9E}"/>
              </a:ext>
            </a:extLst>
          </p:cNvPr>
          <p:cNvSpPr/>
          <p:nvPr/>
        </p:nvSpPr>
        <p:spPr>
          <a:xfrm rot="18849054">
            <a:off x="9572582" y="4136620"/>
            <a:ext cx="609600" cy="29313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592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CCC85-789E-3427-E530-7F5AAC62F6D5}"/>
              </a:ext>
            </a:extLst>
          </p:cNvPr>
          <p:cNvSpPr>
            <a:spLocks noGrp="1"/>
          </p:cNvSpPr>
          <p:nvPr>
            <p:ph type="title"/>
          </p:nvPr>
        </p:nvSpPr>
        <p:spPr/>
        <p:txBody>
          <a:bodyPr/>
          <a:lstStyle/>
          <a:p>
            <a:r>
              <a:rPr lang="en-US" dirty="0"/>
              <a:t>EBIC glasso</a:t>
            </a:r>
          </a:p>
        </p:txBody>
      </p:sp>
      <p:sp>
        <p:nvSpPr>
          <p:cNvPr id="3" name="Footer Placeholder 2">
            <a:extLst>
              <a:ext uri="{FF2B5EF4-FFF2-40B4-BE49-F238E27FC236}">
                <a16:creationId xmlns:a16="http://schemas.microsoft.com/office/drawing/2014/main" id="{A7A7B976-3F1D-8F59-BAB3-CAAC85F2AF0F}"/>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4F531598-0C1D-2C7E-74C7-58BD4393E29E}"/>
              </a:ext>
            </a:extLst>
          </p:cNvPr>
          <p:cNvSpPr>
            <a:spLocks noGrp="1"/>
          </p:cNvSpPr>
          <p:nvPr>
            <p:ph type="sldNum" sz="quarter" idx="12"/>
          </p:nvPr>
        </p:nvSpPr>
        <p:spPr/>
        <p:txBody>
          <a:bodyPr/>
          <a:lstStyle/>
          <a:p>
            <a:fld id="{B6F15528-21DE-4FAA-801E-634DDDAF4B2B}" type="slidenum">
              <a:rPr lang="en-US" smtClean="0"/>
              <a:pPr/>
              <a:t>27</a:t>
            </a:fld>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3566267-621F-88B1-0313-7F21D0004EFC}"/>
                  </a:ext>
                </a:extLst>
              </p:cNvPr>
              <p:cNvSpPr>
                <a:spLocks noGrp="1"/>
              </p:cNvSpPr>
              <p:nvPr>
                <p:ph sz="quarter" idx="1"/>
              </p:nvPr>
            </p:nvSpPr>
            <p:spPr/>
            <p:txBody>
              <a:bodyPr>
                <a:normAutofit fontScale="70000" lnSpcReduction="20000"/>
              </a:bodyPr>
              <a:lstStyle/>
              <a:p>
                <a:r>
                  <a:rPr lang="en-US" dirty="0"/>
                  <a:t>When estimating network models, glasso is typically combined with </a:t>
                </a:r>
                <a:r>
                  <a:rPr lang="en-CA" dirty="0"/>
                  <a:t>the extended Bayesian information criterion (EBIC; </a:t>
                </a:r>
                <a:r>
                  <a:rPr lang="en-CA" dirty="0">
                    <a:hlinkClick r:id="rId3"/>
                  </a:rPr>
                  <a:t>Chen &amp; Chen, 2008</a:t>
                </a:r>
                <a:r>
                  <a:rPr lang="en-CA" dirty="0"/>
                  <a:t>) for tuning parameter selection </a:t>
                </a:r>
                <a:r>
                  <a:rPr lang="en-CA" dirty="0">
                    <a:sym typeface="Wingdings" panose="05000000000000000000" pitchFamily="2" charset="2"/>
                  </a:rPr>
                  <a:t> EBICglasso (</a:t>
                </a:r>
                <a:r>
                  <a:rPr lang="en-CA" dirty="0">
                    <a:sym typeface="Wingdings" panose="05000000000000000000" pitchFamily="2" charset="2"/>
                    <a:hlinkClick r:id="rId4"/>
                  </a:rPr>
                  <a:t>Epskamp &amp; Fried, 2018</a:t>
                </a:r>
                <a:r>
                  <a:rPr lang="en-CA" dirty="0">
                    <a:sym typeface="Wingdings" panose="05000000000000000000" pitchFamily="2" charset="2"/>
                  </a:rPr>
                  <a:t>)</a:t>
                </a:r>
              </a:p>
              <a:p>
                <a:endParaRPr lang="en-CA" dirty="0">
                  <a:sym typeface="Wingdings" panose="05000000000000000000" pitchFamily="2" charset="2"/>
                </a:endParaRPr>
              </a:p>
              <a:p>
                <a14:m>
                  <m:oMath xmlns:m="http://schemas.openxmlformats.org/officeDocument/2006/math">
                    <m:r>
                      <a:rPr lang="en-US" b="0" i="1" smtClean="0">
                        <a:latin typeface="Cambria Math" panose="02040503050406030204" pitchFamily="18" charset="0"/>
                        <a:sym typeface="Wingdings" panose="05000000000000000000" pitchFamily="2" charset="2"/>
                      </a:rPr>
                      <m:t>𝐸𝐵𝐼𝐶</m:t>
                    </m:r>
                    <m:r>
                      <a:rPr lang="en-US" b="0" i="1" smtClean="0">
                        <a:latin typeface="Cambria Math" panose="02040503050406030204" pitchFamily="18" charset="0"/>
                        <a:sym typeface="Wingdings" panose="05000000000000000000" pitchFamily="2" charset="2"/>
                      </a:rPr>
                      <m:t>=−2</m:t>
                    </m:r>
                    <m:d>
                      <m:dPr>
                        <m:ctrlPr>
                          <a:rPr lang="en-US" b="0" i="1" smtClean="0">
                            <a:latin typeface="Cambria Math" panose="02040503050406030204" pitchFamily="18" charset="0"/>
                            <a:sym typeface="Wingdings" panose="05000000000000000000" pitchFamily="2" charset="2"/>
                          </a:rPr>
                        </m:ctrlPr>
                      </m:dPr>
                      <m:e>
                        <m:r>
                          <a:rPr lang="en-US" i="1">
                            <a:latin typeface="Cambria Math" panose="02040503050406030204" pitchFamily="18" charset="0"/>
                          </a:rPr>
                          <m:t>𝐿</m:t>
                        </m:r>
                        <m:d>
                          <m:dPr>
                            <m:ctrlPr>
                              <a:rPr lang="en-US" i="1">
                                <a:latin typeface="Cambria Math" panose="02040503050406030204" pitchFamily="18" charset="0"/>
                              </a:rPr>
                            </m:ctrlPr>
                          </m:dPr>
                          <m:e>
                            <m:r>
                              <m:rPr>
                                <m:nor/>
                              </m:rPr>
                              <a:rPr lang="en-US" b="1" dirty="0"/>
                              <m:t>Κ</m:t>
                            </m:r>
                          </m:e>
                        </m:d>
                      </m:e>
                    </m:d>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𝐸</m:t>
                    </m:r>
                    <m:d>
                      <m:dPr>
                        <m:ctrlPr>
                          <a:rPr lang="en-US" b="0" i="1" smtClean="0">
                            <a:latin typeface="Cambria Math" panose="02040503050406030204" pitchFamily="18" charset="0"/>
                            <a:sym typeface="Wingdings" panose="05000000000000000000" pitchFamily="2" charset="2"/>
                          </a:rPr>
                        </m:ctrlPr>
                      </m:dPr>
                      <m:e>
                        <m:func>
                          <m:funcPr>
                            <m:ctrlPr>
                              <a:rPr lang="en-US" b="0" i="1" smtClean="0">
                                <a:latin typeface="Cambria Math" panose="02040503050406030204" pitchFamily="18" charset="0"/>
                                <a:sym typeface="Wingdings" panose="05000000000000000000" pitchFamily="2" charset="2"/>
                              </a:rPr>
                            </m:ctrlPr>
                          </m:funcPr>
                          <m:fName>
                            <m:r>
                              <m:rPr>
                                <m:sty m:val="p"/>
                              </m:rPr>
                              <a:rPr lang="en-US" b="0" i="0" smtClean="0">
                                <a:latin typeface="Cambria Math" panose="02040503050406030204" pitchFamily="18" charset="0"/>
                                <a:sym typeface="Wingdings" panose="05000000000000000000" pitchFamily="2" charset="2"/>
                              </a:rPr>
                              <m:t>log</m:t>
                            </m:r>
                          </m:fName>
                          <m:e>
                            <m:d>
                              <m:dPr>
                                <m:ctrlPr>
                                  <a:rPr lang="en-US" b="0" i="1" smtClean="0">
                                    <a:latin typeface="Cambria Math" panose="02040503050406030204" pitchFamily="18" charset="0"/>
                                    <a:sym typeface="Wingdings" panose="05000000000000000000" pitchFamily="2" charset="2"/>
                                  </a:rPr>
                                </m:ctrlPr>
                              </m:dPr>
                              <m:e>
                                <m:r>
                                  <a:rPr lang="en-US" b="0" i="1" smtClean="0">
                                    <a:latin typeface="Cambria Math" panose="02040503050406030204" pitchFamily="18" charset="0"/>
                                    <a:sym typeface="Wingdings" panose="05000000000000000000" pitchFamily="2" charset="2"/>
                                  </a:rPr>
                                  <m:t>𝑛</m:t>
                                </m:r>
                              </m:e>
                            </m:d>
                          </m:e>
                        </m:func>
                      </m:e>
                    </m:d>
                    <m:r>
                      <a:rPr lang="en-US" b="0" i="1" smtClean="0">
                        <a:latin typeface="Cambria Math" panose="02040503050406030204" pitchFamily="18" charset="0"/>
                        <a:sym typeface="Wingdings" panose="05000000000000000000" pitchFamily="2" charset="2"/>
                      </a:rPr>
                      <m:t>+4</m:t>
                    </m:r>
                    <m:r>
                      <m:rPr>
                        <m:sty m:val="p"/>
                      </m:rPr>
                      <a:rPr lang="el-GR" b="0" i="1" smtClean="0">
                        <a:latin typeface="Cambria Math" panose="02040503050406030204" pitchFamily="18" charset="0"/>
                        <a:sym typeface="Wingdings" panose="05000000000000000000" pitchFamily="2" charset="2"/>
                      </a:rPr>
                      <m:t>γ</m:t>
                    </m:r>
                    <m:r>
                      <a:rPr lang="en-US" b="0" i="1" smtClean="0">
                        <a:latin typeface="Cambria Math" panose="02040503050406030204" pitchFamily="18" charset="0"/>
                        <a:sym typeface="Wingdings" panose="05000000000000000000" pitchFamily="2" charset="2"/>
                      </a:rPr>
                      <m:t>𝐸</m:t>
                    </m:r>
                    <m:r>
                      <a:rPr lang="en-US" b="0" i="1" smtClean="0">
                        <a:latin typeface="Cambria Math" panose="02040503050406030204" pitchFamily="18" charset="0"/>
                        <a:sym typeface="Wingdings" panose="05000000000000000000" pitchFamily="2" charset="2"/>
                      </a:rPr>
                      <m:t> </m:t>
                    </m:r>
                    <m:r>
                      <m:rPr>
                        <m:sty m:val="p"/>
                      </m:rPr>
                      <a:rPr lang="en-US" b="0" i="0" smtClean="0">
                        <a:latin typeface="Cambria Math" panose="02040503050406030204" pitchFamily="18" charset="0"/>
                        <a:sym typeface="Wingdings" panose="05000000000000000000" pitchFamily="2" charset="2"/>
                      </a:rPr>
                      <m:t>log</m:t>
                    </m:r>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𝑝</m:t>
                    </m:r>
                    <m:r>
                      <a:rPr lang="en-US" b="0" i="1" smtClean="0">
                        <a:latin typeface="Cambria Math" panose="02040503050406030204" pitchFamily="18" charset="0"/>
                        <a:sym typeface="Wingdings" panose="05000000000000000000" pitchFamily="2" charset="2"/>
                      </a:rPr>
                      <m:t>)</m:t>
                    </m:r>
                  </m:oMath>
                </a14:m>
                <a:r>
                  <a:rPr lang="en-CA" dirty="0">
                    <a:sym typeface="Wingdings" panose="05000000000000000000" pitchFamily="2" charset="2"/>
                  </a:rPr>
                  <a:t> </a:t>
                </a:r>
              </a:p>
              <a:p>
                <a:endParaRPr lang="en-CA" dirty="0">
                  <a:sym typeface="Wingdings" panose="05000000000000000000" pitchFamily="2" charset="2"/>
                </a:endParaRPr>
              </a:p>
              <a:p>
                <a:pPr marL="320040" lvl="1" indent="0">
                  <a:buNone/>
                </a:pPr>
                <a:r>
                  <a:rPr lang="en-CA" dirty="0">
                    <a:sym typeface="Wingdings" panose="05000000000000000000" pitchFamily="2" charset="2"/>
                  </a:rPr>
                  <a:t>where </a:t>
                </a:r>
                <a:r>
                  <a:rPr lang="en-CA" i="1" dirty="0">
                    <a:sym typeface="Wingdings" panose="05000000000000000000" pitchFamily="2" charset="2"/>
                  </a:rPr>
                  <a:t>n</a:t>
                </a:r>
                <a:r>
                  <a:rPr lang="en-CA" dirty="0">
                    <a:sym typeface="Wingdings" panose="05000000000000000000" pitchFamily="2" charset="2"/>
                  </a:rPr>
                  <a:t> is the sample size, </a:t>
                </a:r>
                <a:r>
                  <a:rPr lang="en-CA" i="1" dirty="0">
                    <a:sym typeface="Wingdings" panose="05000000000000000000" pitchFamily="2" charset="2"/>
                  </a:rPr>
                  <a:t>E</a:t>
                </a:r>
                <a:r>
                  <a:rPr lang="en-CA" dirty="0">
                    <a:sym typeface="Wingdings" panose="05000000000000000000" pitchFamily="2" charset="2"/>
                  </a:rPr>
                  <a:t> is the number of nonzero edges in the estimated network, </a:t>
                </a:r>
                <a:r>
                  <a:rPr lang="en-CA" i="1" dirty="0">
                    <a:sym typeface="Wingdings" panose="05000000000000000000" pitchFamily="2" charset="2"/>
                  </a:rPr>
                  <a:t>p</a:t>
                </a:r>
                <a:r>
                  <a:rPr lang="en-CA" dirty="0">
                    <a:sym typeface="Wingdings" panose="05000000000000000000" pitchFamily="2" charset="2"/>
                  </a:rPr>
                  <a:t> is the number of variables in the network, and </a:t>
                </a:r>
                <a14:m>
                  <m:oMath xmlns:m="http://schemas.openxmlformats.org/officeDocument/2006/math">
                    <m:r>
                      <m:rPr>
                        <m:sty m:val="p"/>
                      </m:rPr>
                      <a:rPr lang="el-GR" b="0" i="1" smtClean="0">
                        <a:latin typeface="Cambria Math" panose="02040503050406030204" pitchFamily="18" charset="0"/>
                        <a:sym typeface="Wingdings" panose="05000000000000000000" pitchFamily="2" charset="2"/>
                      </a:rPr>
                      <m:t>γ</m:t>
                    </m:r>
                  </m:oMath>
                </a14:m>
                <a:r>
                  <a:rPr lang="en-CA" dirty="0">
                    <a:sym typeface="Wingdings" panose="05000000000000000000" pitchFamily="2" charset="2"/>
                  </a:rPr>
                  <a:t> (gamma) is the hypertuning parameter </a:t>
                </a:r>
                <a:r>
                  <a:rPr lang="en-CA" dirty="0"/>
                  <a:t>to further penalize model complexity</a:t>
                </a:r>
                <a:r>
                  <a:rPr lang="en-CA" dirty="0">
                    <a:sym typeface="Wingdings" panose="05000000000000000000" pitchFamily="2" charset="2"/>
                  </a:rPr>
                  <a:t>. </a:t>
                </a:r>
              </a:p>
              <a:p>
                <a:pPr marL="0" indent="0">
                  <a:buNone/>
                </a:pPr>
                <a:r>
                  <a:rPr lang="en-CA" dirty="0">
                    <a:sym typeface="Wingdings" panose="05000000000000000000" pitchFamily="2" charset="2"/>
                  </a:rPr>
                  <a:t> </a:t>
                </a:r>
              </a:p>
              <a:p>
                <a:r>
                  <a:rPr lang="en-CA" dirty="0"/>
                  <a:t>Penalized maximum likelihood estimation</a:t>
                </a:r>
              </a:p>
              <a:p>
                <a:pPr lvl="1"/>
                <a:r>
                  <a:rPr lang="en-CA" dirty="0"/>
                  <a:t>Model estimation (ML)</a:t>
                </a:r>
              </a:p>
              <a:p>
                <a:pPr lvl="1"/>
                <a:endParaRPr lang="en-CA" dirty="0"/>
              </a:p>
              <a:p>
                <a:pPr lvl="1"/>
                <a:r>
                  <a:rPr lang="en-CA" dirty="0"/>
                  <a:t>A penalty for model complexity via a tuning parameter of </a:t>
                </a:r>
                <a:r>
                  <a:rPr lang="el-GR" dirty="0">
                    <a:latin typeface="Segoe UI" panose="020B0502040204020203" pitchFamily="34" charset="0"/>
                    <a:cs typeface="Segoe UI" panose="020B0502040204020203" pitchFamily="34" charset="0"/>
                  </a:rPr>
                  <a:t>λ</a:t>
                </a:r>
                <a:r>
                  <a:rPr lang="en-CA" dirty="0"/>
                  <a:t> (glasso)</a:t>
                </a:r>
              </a:p>
              <a:p>
                <a:pPr lvl="2"/>
                <a:r>
                  <a:rPr lang="en-CA" dirty="0"/>
                  <a:t>This generates a range of network structures (100 or more)</a:t>
                </a:r>
              </a:p>
              <a:p>
                <a:pPr lvl="1"/>
                <a:endParaRPr lang="en-CA" dirty="0"/>
              </a:p>
              <a:p>
                <a:pPr lvl="1"/>
                <a:r>
                  <a:rPr lang="en-CA" dirty="0"/>
                  <a:t>Determining which network model fits best (EBIC)</a:t>
                </a:r>
              </a:p>
              <a:p>
                <a:pPr lvl="2"/>
                <a:r>
                  <a:rPr lang="en-CA" dirty="0"/>
                  <a:t>Set the hypertuning parameter, </a:t>
                </a:r>
                <a14:m>
                  <m:oMath xmlns:m="http://schemas.openxmlformats.org/officeDocument/2006/math">
                    <m:r>
                      <a:rPr lang="en-CA" i="1" smtClean="0">
                        <a:latin typeface="Cambria Math" panose="02040503050406030204" pitchFamily="18" charset="0"/>
                        <a:ea typeface="Cambria Math" panose="02040503050406030204" pitchFamily="18" charset="0"/>
                      </a:rPr>
                      <m:t>𝛾</m:t>
                    </m:r>
                  </m:oMath>
                </a14:m>
                <a:r>
                  <a:rPr lang="en-CA" dirty="0"/>
                  <a:t> (gamma), (by default: </a:t>
                </a:r>
                <a14:m>
                  <m:oMath xmlns:m="http://schemas.openxmlformats.org/officeDocument/2006/math">
                    <m:r>
                      <a:rPr lang="en-CA"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=0.5</m:t>
                    </m:r>
                  </m:oMath>
                </a14:m>
                <a:r>
                  <a:rPr lang="en-CA" dirty="0"/>
                  <a:t>; if </a:t>
                </a:r>
                <a14:m>
                  <m:oMath xmlns:m="http://schemas.openxmlformats.org/officeDocument/2006/math">
                    <m:r>
                      <a:rPr lang="en-CA" i="1">
                        <a:latin typeface="Cambria Math" panose="02040503050406030204" pitchFamily="18" charset="0"/>
                        <a:ea typeface="Cambria Math" panose="02040503050406030204" pitchFamily="18" charset="0"/>
                      </a:rPr>
                      <m:t>𝛾</m:t>
                    </m:r>
                    <m:r>
                      <a:rPr lang="en-CA"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0.5</m:t>
                    </m:r>
                  </m:oMath>
                </a14:m>
                <a:r>
                  <a:rPr lang="en-CA" dirty="0"/>
                  <a:t>, a simpler model is created (more conservative!). </a:t>
                </a:r>
              </a:p>
              <a:p>
                <a:pPr lvl="2"/>
                <a:r>
                  <a:rPr lang="en-CA" dirty="0"/>
                  <a:t>If </a:t>
                </a:r>
                <a14:m>
                  <m:oMath xmlns:m="http://schemas.openxmlformats.org/officeDocument/2006/math">
                    <m:r>
                      <a:rPr lang="en-CA"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=0</m:t>
                    </m:r>
                  </m:oMath>
                </a14:m>
                <a:r>
                  <a:rPr lang="en-CA" dirty="0"/>
                  <a:t>, then the EBIC reduces to the BIC </a:t>
                </a:r>
                <a:r>
                  <a:rPr lang="en-CA" dirty="0">
                    <a:sym typeface="Wingdings" panose="05000000000000000000" pitchFamily="2" charset="2"/>
                  </a:rPr>
                  <a:t> the nonregularized BIC approach</a:t>
                </a:r>
                <a:endParaRPr lang="en-CA" dirty="0"/>
              </a:p>
              <a:p>
                <a:endParaRPr lang="en-CA" dirty="0"/>
              </a:p>
              <a:p>
                <a:endParaRPr lang="en-US" dirty="0"/>
              </a:p>
            </p:txBody>
          </p:sp>
        </mc:Choice>
        <mc:Fallback xmlns="">
          <p:sp>
            <p:nvSpPr>
              <p:cNvPr id="5" name="Content Placeholder 4">
                <a:extLst>
                  <a:ext uri="{FF2B5EF4-FFF2-40B4-BE49-F238E27FC236}">
                    <a16:creationId xmlns:a16="http://schemas.microsoft.com/office/drawing/2014/main" id="{33566267-621F-88B1-0313-7F21D0004EFC}"/>
                  </a:ext>
                </a:extLst>
              </p:cNvPr>
              <p:cNvSpPr>
                <a:spLocks noGrp="1" noRot="1" noChangeAspect="1" noMove="1" noResize="1" noEditPoints="1" noAdjustHandles="1" noChangeArrowheads="1" noChangeShapeType="1" noTextEdit="1"/>
              </p:cNvSpPr>
              <p:nvPr>
                <p:ph sz="quarter" idx="1"/>
              </p:nvPr>
            </p:nvSpPr>
            <p:spPr>
              <a:blipFill>
                <a:blip r:embed="rId5"/>
                <a:stretch>
                  <a:fillRect l="-113" t="-1867"/>
                </a:stretch>
              </a:blipFill>
            </p:spPr>
            <p:txBody>
              <a:bodyPr/>
              <a:lstStyle/>
              <a:p>
                <a:r>
                  <a:rPr lang="en-US">
                    <a:noFill/>
                  </a:rPr>
                  <a:t> </a:t>
                </a:r>
              </a:p>
            </p:txBody>
          </p:sp>
        </mc:Fallback>
      </mc:AlternateContent>
    </p:spTree>
    <p:extLst>
      <p:ext uri="{BB962C8B-B14F-4D97-AF65-F5344CB8AC3E}">
        <p14:creationId xmlns:p14="http://schemas.microsoft.com/office/powerpoint/2010/main" val="2437715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791D-04F8-9AA5-12EB-E9489B956E35}"/>
              </a:ext>
            </a:extLst>
          </p:cNvPr>
          <p:cNvSpPr>
            <a:spLocks noGrp="1"/>
          </p:cNvSpPr>
          <p:nvPr>
            <p:ph type="title"/>
          </p:nvPr>
        </p:nvSpPr>
        <p:spPr/>
        <p:txBody>
          <a:bodyPr/>
          <a:lstStyle/>
          <a:p>
            <a:r>
              <a:rPr lang="en-US" dirty="0"/>
              <a:t>Centrality Measures</a:t>
            </a:r>
            <a:endParaRPr lang="en-CA" dirty="0"/>
          </a:p>
        </p:txBody>
      </p:sp>
      <p:sp>
        <p:nvSpPr>
          <p:cNvPr id="3" name="Footer Placeholder 2">
            <a:extLst>
              <a:ext uri="{FF2B5EF4-FFF2-40B4-BE49-F238E27FC236}">
                <a16:creationId xmlns:a16="http://schemas.microsoft.com/office/drawing/2014/main" id="{E03241CF-853E-3232-2665-02E582FF6025}"/>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4FE16A5E-EB63-2915-2A67-A3382EAFE47F}"/>
              </a:ext>
            </a:extLst>
          </p:cNvPr>
          <p:cNvSpPr>
            <a:spLocks noGrp="1"/>
          </p:cNvSpPr>
          <p:nvPr>
            <p:ph type="sldNum" sz="quarter" idx="12"/>
          </p:nvPr>
        </p:nvSpPr>
        <p:spPr/>
        <p:txBody>
          <a:bodyPr/>
          <a:lstStyle/>
          <a:p>
            <a:fld id="{B6F15528-21DE-4FAA-801E-634DDDAF4B2B}" type="slidenum">
              <a:rPr lang="en-US" smtClean="0"/>
              <a:pPr/>
              <a:t>28</a:t>
            </a:fld>
            <a:endParaRPr lang="en-US" dirty="0"/>
          </a:p>
        </p:txBody>
      </p:sp>
      <p:sp>
        <p:nvSpPr>
          <p:cNvPr id="5" name="Content Placeholder 4">
            <a:extLst>
              <a:ext uri="{FF2B5EF4-FFF2-40B4-BE49-F238E27FC236}">
                <a16:creationId xmlns:a16="http://schemas.microsoft.com/office/drawing/2014/main" id="{7971C0B4-C0A2-A412-6B9B-16A1860C072F}"/>
              </a:ext>
            </a:extLst>
          </p:cNvPr>
          <p:cNvSpPr>
            <a:spLocks noGrp="1"/>
          </p:cNvSpPr>
          <p:nvPr>
            <p:ph sz="quarter" idx="1"/>
          </p:nvPr>
        </p:nvSpPr>
        <p:spPr>
          <a:xfrm>
            <a:off x="804672" y="1447800"/>
            <a:ext cx="10777728" cy="4953000"/>
          </a:xfrm>
        </p:spPr>
        <p:txBody>
          <a:bodyPr>
            <a:normAutofit fontScale="70000" lnSpcReduction="20000"/>
          </a:bodyPr>
          <a:lstStyle/>
          <a:p>
            <a:r>
              <a:rPr lang="en-US" dirty="0"/>
              <a:t>Measures of centrality provide insight into the </a:t>
            </a:r>
            <a:r>
              <a:rPr lang="en-US" b="1" u="sng" dirty="0"/>
              <a:t>relative</a:t>
            </a:r>
            <a:r>
              <a:rPr lang="en-US" dirty="0"/>
              <a:t> importance of a node in the context of the other nodes in the network. </a:t>
            </a:r>
          </a:p>
          <a:p>
            <a:endParaRPr lang="en-US" dirty="0"/>
          </a:p>
          <a:p>
            <a:r>
              <a:rPr lang="en-US" dirty="0"/>
              <a:t>The most commonly used centrality measures (or indices) are:</a:t>
            </a:r>
          </a:p>
          <a:p>
            <a:pPr lvl="1"/>
            <a:r>
              <a:rPr lang="en-US" b="1" dirty="0"/>
              <a:t>Degree: </a:t>
            </a:r>
            <a:r>
              <a:rPr lang="en-US" dirty="0"/>
              <a:t>The number of connections incident to the node of interest.</a:t>
            </a:r>
          </a:p>
          <a:p>
            <a:pPr lvl="1"/>
            <a:endParaRPr lang="en-US" b="1" dirty="0"/>
          </a:p>
          <a:p>
            <a:pPr lvl="1"/>
            <a:r>
              <a:rPr lang="en-US" b="1" dirty="0"/>
              <a:t>Node strength: </a:t>
            </a:r>
            <a:r>
              <a:rPr lang="en-US" dirty="0"/>
              <a:t>The sum of the absolute edge weights of edges per node.</a:t>
            </a:r>
          </a:p>
          <a:p>
            <a:pPr lvl="2"/>
            <a:r>
              <a:rPr lang="en-US" dirty="0">
                <a:latin typeface="Calibri" panose="020F0502020204030204" pitchFamily="34" charset="0"/>
                <a:cs typeface="Calibri" panose="020F0502020204030204" pitchFamily="34" charset="0"/>
              </a:rPr>
              <a:t>A tuning </a:t>
            </a:r>
            <a:r>
              <a:rPr lang="el-GR" dirty="0">
                <a:latin typeface="Calibri" panose="020F0502020204030204" pitchFamily="34" charset="0"/>
                <a:cs typeface="Calibri" panose="020F0502020204030204" pitchFamily="34" charset="0"/>
              </a:rPr>
              <a:t>α</a:t>
            </a:r>
            <a:r>
              <a:rPr lang="en-US" dirty="0">
                <a:latin typeface="Calibri" panose="020F0502020204030204" pitchFamily="34" charset="0"/>
                <a:cs typeface="Calibri" panose="020F0502020204030204" pitchFamily="34" charset="0"/>
              </a:rPr>
              <a:t> (alpha) parameter: 0 to 1: a high degree is favorable; </a:t>
            </a:r>
            <a:r>
              <a:rPr lang="el-GR" dirty="0">
                <a:latin typeface="Calibri" panose="020F0502020204030204" pitchFamily="34" charset="0"/>
                <a:cs typeface="Calibri" panose="020F0502020204030204" pitchFamily="34" charset="0"/>
              </a:rPr>
              <a:t>α</a:t>
            </a:r>
            <a:r>
              <a:rPr lang="en-US" dirty="0">
                <a:latin typeface="Calibri" panose="020F0502020204030204" pitchFamily="34" charset="0"/>
                <a:cs typeface="Calibri" panose="020F0502020204030204" pitchFamily="34" charset="0"/>
              </a:rPr>
              <a:t> &gt; 1: a low degree is favorable.</a:t>
            </a:r>
            <a:endParaRPr lang="en-US" dirty="0"/>
          </a:p>
          <a:p>
            <a:pPr lvl="1"/>
            <a:endParaRPr lang="en-US" b="1" dirty="0"/>
          </a:p>
          <a:p>
            <a:pPr lvl="1"/>
            <a:r>
              <a:rPr lang="en-US" b="1" dirty="0"/>
              <a:t>Closeness: </a:t>
            </a:r>
            <a:r>
              <a:rPr lang="en-US" dirty="0"/>
              <a:t>The distance between the node and all other nodes by averaging the shortest path lengths to all other nodes (indicating the node’s relationship to all other nodes in the network)</a:t>
            </a:r>
          </a:p>
          <a:p>
            <a:pPr lvl="2"/>
            <a:r>
              <a:rPr lang="en-US" dirty="0"/>
              <a:t>A central node with high closeness is affected quickly by changes in any part of the network and can affect changes in other parts of the network quickly.</a:t>
            </a:r>
          </a:p>
          <a:p>
            <a:pPr lvl="1"/>
            <a:endParaRPr lang="en-US" b="1" dirty="0"/>
          </a:p>
          <a:p>
            <a:pPr lvl="1"/>
            <a:r>
              <a:rPr lang="en-US" b="1" dirty="0"/>
              <a:t>Betweenness:</a:t>
            </a:r>
            <a:r>
              <a:rPr lang="en-US" dirty="0"/>
              <a:t> How often a node lies on the shortest path connecting any two other nodes.</a:t>
            </a:r>
          </a:p>
          <a:p>
            <a:pPr lvl="2"/>
            <a:r>
              <a:rPr lang="en-US" dirty="0"/>
              <a:t>A node can play a key role in the network if it frequently lies on the shortest path between two other nodes.</a:t>
            </a:r>
          </a:p>
          <a:p>
            <a:pPr lvl="2"/>
            <a:endParaRPr lang="en-US" dirty="0"/>
          </a:p>
          <a:p>
            <a:r>
              <a:rPr lang="en-US" dirty="0"/>
              <a:t>The stability of centrality indices can be examined by estimating network models based on subsets of the data (e.g., finding the range of each index across 1000 samples via bootstrapping)</a:t>
            </a:r>
          </a:p>
          <a:p>
            <a:endParaRPr lang="en-CA" dirty="0"/>
          </a:p>
        </p:txBody>
      </p:sp>
    </p:spTree>
    <p:extLst>
      <p:ext uri="{BB962C8B-B14F-4D97-AF65-F5344CB8AC3E}">
        <p14:creationId xmlns:p14="http://schemas.microsoft.com/office/powerpoint/2010/main" val="2219277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5C5EBB3-E7FA-90C5-8F77-362BA12E139F}"/>
              </a:ext>
            </a:extLst>
          </p:cNvPr>
          <p:cNvSpPr>
            <a:spLocks noGrp="1"/>
          </p:cNvSpPr>
          <p:nvPr>
            <p:ph type="title"/>
          </p:nvPr>
        </p:nvSpPr>
        <p:spPr/>
        <p:txBody>
          <a:bodyPr/>
          <a:lstStyle/>
          <a:p>
            <a:r>
              <a:rPr lang="en-US" dirty="0"/>
              <a:t>Example – Centrality Measures</a:t>
            </a:r>
            <a:endParaRPr lang="en-CA" dirty="0"/>
          </a:p>
        </p:txBody>
      </p:sp>
      <p:sp>
        <p:nvSpPr>
          <p:cNvPr id="3" name="Footer Placeholder 2">
            <a:extLst>
              <a:ext uri="{FF2B5EF4-FFF2-40B4-BE49-F238E27FC236}">
                <a16:creationId xmlns:a16="http://schemas.microsoft.com/office/drawing/2014/main" id="{DEE651B0-0D51-FF89-54D5-C1D3A49CAD24}"/>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66402D23-CE5D-6E49-9A74-8D0628D916B7}"/>
              </a:ext>
            </a:extLst>
          </p:cNvPr>
          <p:cNvSpPr>
            <a:spLocks noGrp="1"/>
          </p:cNvSpPr>
          <p:nvPr>
            <p:ph type="sldNum" sz="quarter" idx="12"/>
          </p:nvPr>
        </p:nvSpPr>
        <p:spPr/>
        <p:txBody>
          <a:bodyPr/>
          <a:lstStyle/>
          <a:p>
            <a:fld id="{B6F15528-21DE-4FAA-801E-634DDDAF4B2B}" type="slidenum">
              <a:rPr lang="en-US" smtClean="0"/>
              <a:pPr/>
              <a:t>29</a:t>
            </a:fld>
            <a:endParaRPr lang="en-US" dirty="0"/>
          </a:p>
        </p:txBody>
      </p:sp>
      <p:pic>
        <p:nvPicPr>
          <p:cNvPr id="1029" name="Picture 5">
            <a:extLst>
              <a:ext uri="{FF2B5EF4-FFF2-40B4-BE49-F238E27FC236}">
                <a16:creationId xmlns:a16="http://schemas.microsoft.com/office/drawing/2014/main" id="{A72324FD-D9F5-0C87-B8B2-3A20943FC46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5090"/>
          <a:stretch/>
        </p:blipFill>
        <p:spPr bwMode="auto">
          <a:xfrm rot="5400000">
            <a:off x="4354418" y="-1964784"/>
            <a:ext cx="3858766" cy="111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5B32F60E-ADE8-7AFB-CBF1-8657F8F9C4EF}"/>
              </a:ext>
            </a:extLst>
          </p:cNvPr>
          <p:cNvSpPr txBox="1"/>
          <p:nvPr/>
        </p:nvSpPr>
        <p:spPr>
          <a:xfrm>
            <a:off x="654698" y="5904856"/>
            <a:ext cx="10515600" cy="307777"/>
          </a:xfrm>
          <a:prstGeom prst="rect">
            <a:avLst/>
          </a:prstGeom>
          <a:noFill/>
        </p:spPr>
        <p:txBody>
          <a:bodyPr wrap="square">
            <a:spAutoFit/>
          </a:bodyPr>
          <a:lstStyle/>
          <a:p>
            <a:pPr algn="ctr"/>
            <a:r>
              <a:rPr lang="en-CA" sz="1400" b="1" i="0" dirty="0">
                <a:solidFill>
                  <a:srgbClr val="222222"/>
                </a:solidFill>
                <a:effectLst/>
                <a:latin typeface="Arial" panose="020B0604020202020204" pitchFamily="34" charset="0"/>
              </a:rPr>
              <a:t>Source</a:t>
            </a:r>
            <a:r>
              <a:rPr lang="en-CA" sz="1400" b="0" i="0" dirty="0">
                <a:solidFill>
                  <a:srgbClr val="222222"/>
                </a:solidFill>
                <a:effectLst/>
                <a:latin typeface="Arial" panose="020B0604020202020204" pitchFamily="34" charset="0"/>
              </a:rPr>
              <a:t>: Epskamp, S. (2017). Network psychometrics (Doctoral dissertation). </a:t>
            </a:r>
            <a:r>
              <a:rPr lang="en-CA" sz="1400" b="0" i="1" dirty="0">
                <a:solidFill>
                  <a:srgbClr val="222222"/>
                </a:solidFill>
                <a:effectLst/>
                <a:latin typeface="Arial" panose="020B0604020202020204" pitchFamily="34" charset="0"/>
              </a:rPr>
              <a:t>Amsterdam: University of Amsterdam</a:t>
            </a:r>
            <a:r>
              <a:rPr lang="en-CA" sz="1400" b="0" i="0" dirty="0">
                <a:solidFill>
                  <a:srgbClr val="222222"/>
                </a:solidFill>
                <a:effectLst/>
                <a:latin typeface="Arial" panose="020B0604020202020204" pitchFamily="34" charset="0"/>
              </a:rPr>
              <a:t>.</a:t>
            </a:r>
            <a:endParaRPr lang="en-CA" sz="1400" dirty="0"/>
          </a:p>
        </p:txBody>
      </p:sp>
    </p:spTree>
    <p:extLst>
      <p:ext uri="{BB962C8B-B14F-4D97-AF65-F5344CB8AC3E}">
        <p14:creationId xmlns:p14="http://schemas.microsoft.com/office/powerpoint/2010/main" val="3576392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C4CA2-69E8-40F2-88A9-CAFD46284391}"/>
              </a:ext>
            </a:extLst>
          </p:cNvPr>
          <p:cNvSpPr>
            <a:spLocks noGrp="1"/>
          </p:cNvSpPr>
          <p:nvPr>
            <p:ph type="title"/>
          </p:nvPr>
        </p:nvSpPr>
        <p:spPr/>
        <p:txBody>
          <a:bodyPr/>
          <a:lstStyle/>
          <a:p>
            <a:r>
              <a:rPr lang="en-US" dirty="0"/>
              <a:t>“Traditional” Views in Psychometrics</a:t>
            </a:r>
            <a:endParaRPr lang="en-CA" dirty="0"/>
          </a:p>
        </p:txBody>
      </p:sp>
      <p:sp>
        <p:nvSpPr>
          <p:cNvPr id="3" name="Footer Placeholder 2">
            <a:extLst>
              <a:ext uri="{FF2B5EF4-FFF2-40B4-BE49-F238E27FC236}">
                <a16:creationId xmlns:a16="http://schemas.microsoft.com/office/drawing/2014/main" id="{76FC7719-984E-D74C-495B-17A2532E7202}"/>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C8CD67E5-DC2A-88FE-F7BF-1CDEF9EE681A}"/>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
        <p:nvSpPr>
          <p:cNvPr id="5" name="Content Placeholder 4">
            <a:extLst>
              <a:ext uri="{FF2B5EF4-FFF2-40B4-BE49-F238E27FC236}">
                <a16:creationId xmlns:a16="http://schemas.microsoft.com/office/drawing/2014/main" id="{ED810CD7-A761-072A-5100-29540D462422}"/>
              </a:ext>
            </a:extLst>
          </p:cNvPr>
          <p:cNvSpPr>
            <a:spLocks noGrp="1"/>
          </p:cNvSpPr>
          <p:nvPr>
            <p:ph sz="quarter" idx="1"/>
          </p:nvPr>
        </p:nvSpPr>
        <p:spPr>
          <a:xfrm>
            <a:off x="804672" y="1447800"/>
            <a:ext cx="10777728" cy="4953000"/>
          </a:xfrm>
        </p:spPr>
        <p:txBody>
          <a:bodyPr>
            <a:normAutofit fontScale="70000" lnSpcReduction="20000"/>
          </a:bodyPr>
          <a:lstStyle/>
          <a:p>
            <a:pPr marL="0" indent="0">
              <a:buNone/>
            </a:pPr>
            <a:r>
              <a:rPr lang="en-CA" dirty="0"/>
              <a:t>In educational and psychological measurement:</a:t>
            </a:r>
          </a:p>
          <a:p>
            <a:pPr marL="777240" lvl="1" indent="-457200">
              <a:buFont typeface="+mj-lt"/>
              <a:buAutoNum type="arabicPeriod"/>
            </a:pPr>
            <a:r>
              <a:rPr lang="en-CA" b="1" dirty="0"/>
              <a:t>Reflective interpretation</a:t>
            </a:r>
            <a:r>
              <a:rPr lang="en-CA" dirty="0"/>
              <a:t> (e.g., factor analytic models)</a:t>
            </a:r>
          </a:p>
          <a:p>
            <a:pPr lvl="2"/>
            <a:r>
              <a:rPr lang="en-CA" dirty="0"/>
              <a:t>The measured attribute is conceptualized as the common cause of the observed variables</a:t>
            </a:r>
          </a:p>
          <a:p>
            <a:pPr marL="777240" lvl="1" indent="-457200">
              <a:buFont typeface="+mj-lt"/>
              <a:buAutoNum type="arabicPeriod"/>
            </a:pPr>
            <a:endParaRPr lang="en-CA" b="1" dirty="0"/>
          </a:p>
          <a:p>
            <a:pPr marL="777240" lvl="1" indent="-457200">
              <a:buFont typeface="+mj-lt"/>
              <a:buAutoNum type="arabicPeriod"/>
            </a:pPr>
            <a:r>
              <a:rPr lang="en-CA" b="1" dirty="0"/>
              <a:t>Formative interpretation</a:t>
            </a:r>
            <a:r>
              <a:rPr lang="en-CA" dirty="0"/>
              <a:t> (e.g., principal component analysis)</a:t>
            </a:r>
          </a:p>
          <a:p>
            <a:pPr lvl="2"/>
            <a:r>
              <a:rPr lang="en-CA" dirty="0"/>
              <a:t>The measured attribute is seen as the common effect of the observables</a:t>
            </a:r>
          </a:p>
          <a:p>
            <a:pPr marL="777240" lvl="1" indent="-457200">
              <a:buFont typeface="+mj-lt"/>
              <a:buAutoNum type="arabicPeriod"/>
            </a:pPr>
            <a:endParaRPr lang="en-CA" dirty="0"/>
          </a:p>
          <a:p>
            <a:pPr marL="777240" lvl="1" indent="-457200">
              <a:buFont typeface="+mj-lt"/>
              <a:buAutoNum type="arabicPeriod"/>
            </a:pPr>
            <a:r>
              <a:rPr lang="en-CA" b="1" dirty="0"/>
              <a:t>A third interpretation???</a:t>
            </a:r>
          </a:p>
          <a:p>
            <a:pPr marL="45720" indent="0">
              <a:buNone/>
            </a:pPr>
            <a:endParaRPr lang="en-CA" dirty="0"/>
          </a:p>
          <a:p>
            <a:pPr marL="45720" indent="0">
              <a:buNone/>
            </a:pPr>
            <a:r>
              <a:rPr lang="en-CA" dirty="0"/>
              <a:t>Limitations of reflective and formative interpretations</a:t>
            </a:r>
          </a:p>
          <a:p>
            <a:pPr marL="501968" indent="-236538"/>
            <a:r>
              <a:rPr lang="en-CA" dirty="0"/>
              <a:t>The dynamics of the measurement system (e.g., the role of time) are not explicated.</a:t>
            </a:r>
          </a:p>
          <a:p>
            <a:pPr marL="501968" indent="-236538"/>
            <a:endParaRPr lang="en-CA" dirty="0"/>
          </a:p>
          <a:p>
            <a:pPr marL="501968" indent="-236538"/>
            <a:r>
              <a:rPr lang="en-CA" dirty="0"/>
              <a:t>A chicken and egg situation: F</a:t>
            </a:r>
            <a:r>
              <a:rPr lang="en-CA" dirty="0">
                <a:sym typeface="Wingdings" panose="05000000000000000000" pitchFamily="2" charset="2"/>
              </a:rPr>
              <a:t>rom a latent variable to observed variables?</a:t>
            </a:r>
          </a:p>
          <a:p>
            <a:pPr marL="501968" indent="-236538"/>
            <a:endParaRPr lang="en-CA" dirty="0">
              <a:sym typeface="Wingdings" panose="05000000000000000000" pitchFamily="2" charset="2"/>
            </a:endParaRPr>
          </a:p>
          <a:p>
            <a:pPr marL="501968" indent="-236538"/>
            <a:r>
              <a:rPr lang="en-CA" dirty="0">
                <a:sym typeface="Wingdings" panose="05000000000000000000" pitchFamily="2" charset="2"/>
              </a:rPr>
              <a:t>Causal relations between the observed indicators are typically ignored.</a:t>
            </a:r>
          </a:p>
          <a:p>
            <a:pPr marL="501968" indent="-236538"/>
            <a:endParaRPr lang="en-CA" dirty="0">
              <a:sym typeface="Wingdings" panose="05000000000000000000" pitchFamily="2" charset="2"/>
            </a:endParaRPr>
          </a:p>
          <a:p>
            <a:pPr marL="501968" indent="-236538"/>
            <a:r>
              <a:rPr lang="en-CA" dirty="0">
                <a:sym typeface="Wingdings" panose="05000000000000000000" pitchFamily="2" charset="2"/>
              </a:rPr>
              <a:t>Measuring latent variables (or components) creates the need for comprehensive validation studies under causal research assumptions. </a:t>
            </a:r>
          </a:p>
          <a:p>
            <a:pPr marL="777240" lvl="1" indent="-457200"/>
            <a:endParaRPr lang="en-CA" dirty="0"/>
          </a:p>
          <a:p>
            <a:pPr marL="777240" lvl="1" indent="-457200"/>
            <a:endParaRPr lang="en-CA" dirty="0"/>
          </a:p>
          <a:p>
            <a:endParaRPr lang="en-CA" dirty="0"/>
          </a:p>
        </p:txBody>
      </p:sp>
    </p:spTree>
    <p:extLst>
      <p:ext uri="{BB962C8B-B14F-4D97-AF65-F5344CB8AC3E}">
        <p14:creationId xmlns:p14="http://schemas.microsoft.com/office/powerpoint/2010/main" val="121688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1000"/>
                                        <p:tgtEl>
                                          <p:spTgt spid="5">
                                            <p:txEl>
                                              <p:pRg st="1" end="1"/>
                                            </p:txEl>
                                          </p:spTgt>
                                        </p:tgtEl>
                                      </p:cBhvr>
                                    </p:animEffect>
                                    <p:anim calcmode="lin" valueType="num">
                                      <p:cBhvr>
                                        <p:cTn id="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1000"/>
                                        <p:tgtEl>
                                          <p:spTgt spid="5">
                                            <p:txEl>
                                              <p:pRg st="4" end="4"/>
                                            </p:txEl>
                                          </p:spTgt>
                                        </p:tgtEl>
                                      </p:cBhvr>
                                    </p:animEffect>
                                    <p:anim calcmode="lin" valueType="num">
                                      <p:cBhvr>
                                        <p:cTn id="2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1000"/>
                                        <p:tgtEl>
                                          <p:spTgt spid="5">
                                            <p:txEl>
                                              <p:pRg st="5" end="5"/>
                                            </p:txEl>
                                          </p:spTgt>
                                        </p:tgtEl>
                                      </p:cBhvr>
                                    </p:animEffect>
                                    <p:anim calcmode="lin" valueType="num">
                                      <p:cBhvr>
                                        <p:cTn id="25"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1000"/>
                                        <p:tgtEl>
                                          <p:spTgt spid="5">
                                            <p:txEl>
                                              <p:pRg st="7" end="7"/>
                                            </p:txEl>
                                          </p:spTgt>
                                        </p:tgtEl>
                                      </p:cBhvr>
                                    </p:animEffect>
                                    <p:anim calcmode="lin" valueType="num">
                                      <p:cBhvr>
                                        <p:cTn id="32"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5">
                                            <p:txEl>
                                              <p:pRg st="12" end="12"/>
                                            </p:txEl>
                                          </p:spTgt>
                                        </p:tgtEl>
                                        <p:attrNameLst>
                                          <p:attrName>style.visibility</p:attrName>
                                        </p:attrNameLst>
                                      </p:cBhvr>
                                      <p:to>
                                        <p:strVal val="visible"/>
                                      </p:to>
                                    </p:set>
                                    <p:animEffect transition="in" filter="fade">
                                      <p:cBhvr>
                                        <p:cTn id="44" dur="500"/>
                                        <p:tgtEl>
                                          <p:spTgt spid="5">
                                            <p:txEl>
                                              <p:pRg st="12" end="1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5">
                                            <p:txEl>
                                              <p:pRg st="14" end="14"/>
                                            </p:txEl>
                                          </p:spTgt>
                                        </p:tgtEl>
                                        <p:attrNameLst>
                                          <p:attrName>style.visibility</p:attrName>
                                        </p:attrNameLst>
                                      </p:cBhvr>
                                      <p:to>
                                        <p:strVal val="visible"/>
                                      </p:to>
                                    </p:set>
                                    <p:animEffect transition="in" filter="fade">
                                      <p:cBhvr>
                                        <p:cTn id="47" dur="500"/>
                                        <p:tgtEl>
                                          <p:spTgt spid="5">
                                            <p:txEl>
                                              <p:pRg st="14" end="1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5">
                                            <p:txEl>
                                              <p:pRg st="16" end="16"/>
                                            </p:txEl>
                                          </p:spTgt>
                                        </p:tgtEl>
                                        <p:attrNameLst>
                                          <p:attrName>style.visibility</p:attrName>
                                        </p:attrNameLst>
                                      </p:cBhvr>
                                      <p:to>
                                        <p:strVal val="visible"/>
                                      </p:to>
                                    </p:set>
                                    <p:animEffect transition="in" filter="fade">
                                      <p:cBhvr>
                                        <p:cTn id="50"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0DC7D3-CFC8-D7D1-DD06-56594EF7D7BD}"/>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0FFA1969-4B60-30EE-FB01-CDE5EAAFD248}"/>
              </a:ext>
            </a:extLst>
          </p:cNvPr>
          <p:cNvSpPr>
            <a:spLocks noGrp="1"/>
          </p:cNvSpPr>
          <p:nvPr>
            <p:ph type="sldNum" sz="quarter" idx="12"/>
          </p:nvPr>
        </p:nvSpPr>
        <p:spPr/>
        <p:txBody>
          <a:bodyPr/>
          <a:lstStyle/>
          <a:p>
            <a:fld id="{B6F15528-21DE-4FAA-801E-634DDDAF4B2B}" type="slidenum">
              <a:rPr lang="en-US" smtClean="0"/>
              <a:pPr/>
              <a:t>30</a:t>
            </a:fld>
            <a:endParaRPr lang="en-US" dirty="0"/>
          </a:p>
        </p:txBody>
      </p:sp>
      <p:pic>
        <p:nvPicPr>
          <p:cNvPr id="2053" name="Picture 5">
            <a:extLst>
              <a:ext uri="{FF2B5EF4-FFF2-40B4-BE49-F238E27FC236}">
                <a16:creationId xmlns:a16="http://schemas.microsoft.com/office/drawing/2014/main" id="{4DAC8AE7-5076-878B-E958-623B19FDA9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89450"/>
            <a:ext cx="5518150"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9">
            <a:extLst>
              <a:ext uri="{FF2B5EF4-FFF2-40B4-BE49-F238E27FC236}">
                <a16:creationId xmlns:a16="http://schemas.microsoft.com/office/drawing/2014/main" id="{5F4ED2BC-69DB-1976-CE8B-CAE1D88A28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2400" y="1156800"/>
            <a:ext cx="3448571"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11897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0DC7D3-CFC8-D7D1-DD06-56594EF7D7BD}"/>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0FFA1969-4B60-30EE-FB01-CDE5EAAFD248}"/>
              </a:ext>
            </a:extLst>
          </p:cNvPr>
          <p:cNvSpPr>
            <a:spLocks noGrp="1"/>
          </p:cNvSpPr>
          <p:nvPr>
            <p:ph type="sldNum" sz="quarter" idx="12"/>
          </p:nvPr>
        </p:nvSpPr>
        <p:spPr/>
        <p:txBody>
          <a:bodyPr/>
          <a:lstStyle/>
          <a:p>
            <a:fld id="{B6F15528-21DE-4FAA-801E-634DDDAF4B2B}" type="slidenum">
              <a:rPr lang="en-US" smtClean="0"/>
              <a:pPr/>
              <a:t>31</a:t>
            </a:fld>
            <a:endParaRPr lang="en-US" dirty="0"/>
          </a:p>
        </p:txBody>
      </p:sp>
      <p:pic>
        <p:nvPicPr>
          <p:cNvPr id="2053" name="Picture 5">
            <a:extLst>
              <a:ext uri="{FF2B5EF4-FFF2-40B4-BE49-F238E27FC236}">
                <a16:creationId xmlns:a16="http://schemas.microsoft.com/office/drawing/2014/main" id="{4DAC8AE7-5076-878B-E958-623B19FDA9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389450"/>
            <a:ext cx="5518150" cy="585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5">
            <a:extLst>
              <a:ext uri="{FF2B5EF4-FFF2-40B4-BE49-F238E27FC236}">
                <a16:creationId xmlns:a16="http://schemas.microsoft.com/office/drawing/2014/main" id="{D12FB150-9D16-0997-2EED-3E9DF05706C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5694" t="-1" r="-604" b="66019"/>
          <a:stretch/>
        </p:blipFill>
        <p:spPr bwMode="auto">
          <a:xfrm rot="5400000">
            <a:off x="7440517" y="1627283"/>
            <a:ext cx="3858766" cy="3804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row: Right 4">
            <a:extLst>
              <a:ext uri="{FF2B5EF4-FFF2-40B4-BE49-F238E27FC236}">
                <a16:creationId xmlns:a16="http://schemas.microsoft.com/office/drawing/2014/main" id="{241DD563-53DB-DB36-0BD0-9EC8E37837B1}"/>
              </a:ext>
            </a:extLst>
          </p:cNvPr>
          <p:cNvSpPr/>
          <p:nvPr/>
        </p:nvSpPr>
        <p:spPr>
          <a:xfrm rot="13889249">
            <a:off x="10321056" y="4510020"/>
            <a:ext cx="609600" cy="381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6" name="Arrow: Right 5">
            <a:extLst>
              <a:ext uri="{FF2B5EF4-FFF2-40B4-BE49-F238E27FC236}">
                <a16:creationId xmlns:a16="http://schemas.microsoft.com/office/drawing/2014/main" id="{2D303D39-2D75-4AAB-EF9A-B447220A5C27}"/>
              </a:ext>
            </a:extLst>
          </p:cNvPr>
          <p:cNvSpPr/>
          <p:nvPr/>
        </p:nvSpPr>
        <p:spPr>
          <a:xfrm rot="8153902">
            <a:off x="5744545" y="2737180"/>
            <a:ext cx="609600" cy="381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7" name="Arrow: Right 6">
            <a:extLst>
              <a:ext uri="{FF2B5EF4-FFF2-40B4-BE49-F238E27FC236}">
                <a16:creationId xmlns:a16="http://schemas.microsoft.com/office/drawing/2014/main" id="{5290D120-6121-B3D3-C1C2-6FB570FE179B}"/>
              </a:ext>
            </a:extLst>
          </p:cNvPr>
          <p:cNvSpPr/>
          <p:nvPr/>
        </p:nvSpPr>
        <p:spPr>
          <a:xfrm rot="8153902">
            <a:off x="2942254" y="2749220"/>
            <a:ext cx="609600" cy="3810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dirty="0"/>
          </a:p>
        </p:txBody>
      </p:sp>
      <p:sp>
        <p:nvSpPr>
          <p:cNvPr id="8" name="Arrow: Right 7">
            <a:extLst>
              <a:ext uri="{FF2B5EF4-FFF2-40B4-BE49-F238E27FC236}">
                <a16:creationId xmlns:a16="http://schemas.microsoft.com/office/drawing/2014/main" id="{B3DE635D-E2A5-5EE5-07BE-93BEB0442E69}"/>
              </a:ext>
            </a:extLst>
          </p:cNvPr>
          <p:cNvSpPr/>
          <p:nvPr/>
        </p:nvSpPr>
        <p:spPr>
          <a:xfrm rot="8153902">
            <a:off x="4313855" y="1758619"/>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Arrow: Right 8">
            <a:extLst>
              <a:ext uri="{FF2B5EF4-FFF2-40B4-BE49-F238E27FC236}">
                <a16:creationId xmlns:a16="http://schemas.microsoft.com/office/drawing/2014/main" id="{637452F6-DB83-B897-A8E6-0B07BDA73102}"/>
              </a:ext>
            </a:extLst>
          </p:cNvPr>
          <p:cNvSpPr/>
          <p:nvPr/>
        </p:nvSpPr>
        <p:spPr>
          <a:xfrm rot="4449896">
            <a:off x="9258043" y="3339083"/>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920200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0D226F-FBC9-30F9-CD20-8E7B38FB4F82}"/>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80A9210A-CA32-E6B1-3B14-94859D0E30ED}"/>
              </a:ext>
            </a:extLst>
          </p:cNvPr>
          <p:cNvSpPr>
            <a:spLocks noGrp="1"/>
          </p:cNvSpPr>
          <p:nvPr>
            <p:ph type="sldNum" sz="quarter" idx="12"/>
          </p:nvPr>
        </p:nvSpPr>
        <p:spPr/>
        <p:txBody>
          <a:bodyPr/>
          <a:lstStyle/>
          <a:p>
            <a:fld id="{B6F15528-21DE-4FAA-801E-634DDDAF4B2B}" type="slidenum">
              <a:rPr lang="en-US" smtClean="0"/>
              <a:pPr/>
              <a:t>32</a:t>
            </a:fld>
            <a:endParaRPr lang="en-US" dirty="0"/>
          </a:p>
        </p:txBody>
      </p:sp>
      <p:sp>
        <p:nvSpPr>
          <p:cNvPr id="7" name="Content Placeholder 6">
            <a:extLst>
              <a:ext uri="{FF2B5EF4-FFF2-40B4-BE49-F238E27FC236}">
                <a16:creationId xmlns:a16="http://schemas.microsoft.com/office/drawing/2014/main" id="{F9808930-839C-9B31-2648-5D4BFEACE241}"/>
              </a:ext>
            </a:extLst>
          </p:cNvPr>
          <p:cNvSpPr>
            <a:spLocks noGrp="1"/>
          </p:cNvSpPr>
          <p:nvPr>
            <p:ph sz="quarter" idx="1"/>
          </p:nvPr>
        </p:nvSpPr>
        <p:spPr>
          <a:xfrm>
            <a:off x="707136" y="2743200"/>
            <a:ext cx="10777728" cy="838200"/>
          </a:xfrm>
          <a:solidFill>
            <a:schemeClr val="bg1"/>
          </a:solidFill>
        </p:spPr>
        <p:txBody>
          <a:bodyPr>
            <a:normAutofit/>
          </a:bodyPr>
          <a:lstStyle/>
          <a:p>
            <a:pPr marL="0" indent="0" algn="ctr">
              <a:buNone/>
            </a:pPr>
            <a:r>
              <a:rPr lang="en-US" sz="4000" dirty="0"/>
              <a:t>Are network models exploratory or confirmatory?</a:t>
            </a:r>
            <a:endParaRPr lang="en-CA" sz="4000" dirty="0"/>
          </a:p>
        </p:txBody>
      </p:sp>
    </p:spTree>
    <p:extLst>
      <p:ext uri="{BB962C8B-B14F-4D97-AF65-F5344CB8AC3E}">
        <p14:creationId xmlns:p14="http://schemas.microsoft.com/office/powerpoint/2010/main" val="1992375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6EE18-EE68-1D64-1FF3-91E9E3B7C5C6}"/>
              </a:ext>
            </a:extLst>
          </p:cNvPr>
          <p:cNvSpPr>
            <a:spLocks noGrp="1"/>
          </p:cNvSpPr>
          <p:nvPr>
            <p:ph type="title"/>
          </p:nvPr>
        </p:nvSpPr>
        <p:spPr/>
        <p:txBody>
          <a:bodyPr/>
          <a:lstStyle/>
          <a:p>
            <a:r>
              <a:rPr lang="en-US" dirty="0"/>
              <a:t>Some Notes about Network Models</a:t>
            </a:r>
            <a:endParaRPr lang="en-CA" dirty="0"/>
          </a:p>
        </p:txBody>
      </p:sp>
      <p:sp>
        <p:nvSpPr>
          <p:cNvPr id="3" name="Footer Placeholder 2">
            <a:extLst>
              <a:ext uri="{FF2B5EF4-FFF2-40B4-BE49-F238E27FC236}">
                <a16:creationId xmlns:a16="http://schemas.microsoft.com/office/drawing/2014/main" id="{D855B08F-8D8A-B5B0-C86C-2F0FB383A6EA}"/>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96627461-1C23-2F79-111E-BE8087844FB7}"/>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
        <p:nvSpPr>
          <p:cNvPr id="5" name="Content Placeholder 4">
            <a:extLst>
              <a:ext uri="{FF2B5EF4-FFF2-40B4-BE49-F238E27FC236}">
                <a16:creationId xmlns:a16="http://schemas.microsoft.com/office/drawing/2014/main" id="{52D2949D-6A64-1C05-4A04-A45E058FCE91}"/>
              </a:ext>
            </a:extLst>
          </p:cNvPr>
          <p:cNvSpPr>
            <a:spLocks noGrp="1"/>
          </p:cNvSpPr>
          <p:nvPr>
            <p:ph sz="quarter" idx="1"/>
          </p:nvPr>
        </p:nvSpPr>
        <p:spPr>
          <a:xfrm>
            <a:off x="804672" y="1447800"/>
            <a:ext cx="10777728" cy="4953000"/>
          </a:xfrm>
        </p:spPr>
        <p:txBody>
          <a:bodyPr>
            <a:normAutofit fontScale="70000" lnSpcReduction="20000"/>
          </a:bodyPr>
          <a:lstStyle/>
          <a:p>
            <a:r>
              <a:rPr lang="en-CA" b="1" dirty="0"/>
              <a:t>Main advantage of using network models</a:t>
            </a:r>
            <a:endParaRPr lang="en-CA" dirty="0"/>
          </a:p>
          <a:p>
            <a:pPr lvl="1"/>
            <a:r>
              <a:rPr lang="en-US" dirty="0"/>
              <a:t>Ability to estimate and represent patterns of conditional associations </a:t>
            </a:r>
            <a:r>
              <a:rPr lang="en-US" b="1" u="sng" dirty="0"/>
              <a:t>without</a:t>
            </a:r>
            <a:r>
              <a:rPr lang="en-US" dirty="0"/>
              <a:t> requiring strong a priori assumptions, making this approach highly suitable for exploratory data analysis and theory generation.</a:t>
            </a:r>
            <a:endParaRPr lang="en-CA" dirty="0"/>
          </a:p>
          <a:p>
            <a:endParaRPr lang="en-CA" b="1" dirty="0"/>
          </a:p>
          <a:p>
            <a:r>
              <a:rPr lang="en-CA" b="1" dirty="0"/>
              <a:t>Reproducibility of network structures</a:t>
            </a:r>
          </a:p>
          <a:p>
            <a:pPr lvl="1"/>
            <a:r>
              <a:rPr lang="en-US" dirty="0"/>
              <a:t>Due to sampling variability and random measurement error, one should not ordinarily expect to reproduce the network completely.</a:t>
            </a:r>
            <a:endParaRPr lang="en-CA" dirty="0"/>
          </a:p>
          <a:p>
            <a:endParaRPr lang="en-CA" b="1" dirty="0"/>
          </a:p>
          <a:p>
            <a:r>
              <a:rPr lang="en-CA" b="1" dirty="0"/>
              <a:t>Confirmatory testing</a:t>
            </a:r>
          </a:p>
          <a:p>
            <a:pPr lvl="1"/>
            <a:r>
              <a:rPr lang="en-US" dirty="0"/>
              <a:t>Most applications of network analysis use </a:t>
            </a:r>
            <a:r>
              <a:rPr lang="en-US" b="1" u="sng" dirty="0"/>
              <a:t>exploratory</a:t>
            </a:r>
            <a:r>
              <a:rPr lang="en-US" dirty="0"/>
              <a:t> techniques to estimate network structures.</a:t>
            </a:r>
          </a:p>
          <a:p>
            <a:pPr lvl="1"/>
            <a:r>
              <a:rPr lang="en-US" dirty="0"/>
              <a:t>However, it is possible use network models in a confirmatory fashion (see the </a:t>
            </a:r>
            <a:r>
              <a:rPr lang="en-US" dirty="0">
                <a:hlinkClick r:id="rId2"/>
              </a:rPr>
              <a:t>psychonetrics</a:t>
            </a:r>
            <a:r>
              <a:rPr lang="en-US" dirty="0"/>
              <a:t> R package for more examples):</a:t>
            </a:r>
          </a:p>
          <a:p>
            <a:pPr lvl="2"/>
            <a:r>
              <a:rPr lang="en-US" dirty="0"/>
              <a:t>Constrain parameters (such as edge weights) to a specific value</a:t>
            </a:r>
          </a:p>
          <a:p>
            <a:pPr lvl="2"/>
            <a:r>
              <a:rPr lang="en-US" dirty="0"/>
              <a:t>Constrain edges to have the same edge weight as each other</a:t>
            </a:r>
          </a:p>
          <a:p>
            <a:pPr lvl="2"/>
            <a:r>
              <a:rPr lang="en-US" dirty="0"/>
              <a:t>Constrain edge weights to be equal across different groups</a:t>
            </a:r>
            <a:endParaRPr lang="en-CA" dirty="0"/>
          </a:p>
          <a:p>
            <a:endParaRPr lang="en-CA" dirty="0"/>
          </a:p>
          <a:p>
            <a:r>
              <a:rPr lang="en-CA" b="1" dirty="0"/>
              <a:t>Causal inference</a:t>
            </a:r>
          </a:p>
          <a:p>
            <a:pPr lvl="1"/>
            <a:r>
              <a:rPr lang="en-US" dirty="0"/>
              <a:t>Since GGMs (or more broadly PMRFs) are based on purely statistical associations, direct causal inference based on network structures is </a:t>
            </a:r>
            <a:r>
              <a:rPr lang="en-US" b="1" dirty="0"/>
              <a:t>not</a:t>
            </a:r>
            <a:r>
              <a:rPr lang="en-US" dirty="0"/>
              <a:t> justified.</a:t>
            </a:r>
          </a:p>
          <a:p>
            <a:pPr lvl="1"/>
            <a:endParaRPr lang="en-US" dirty="0"/>
          </a:p>
          <a:p>
            <a:endParaRPr lang="en-CA" dirty="0"/>
          </a:p>
        </p:txBody>
      </p:sp>
      <p:pic>
        <p:nvPicPr>
          <p:cNvPr id="7" name="Graphic 6" descr="Connections with solid fill">
            <a:extLst>
              <a:ext uri="{FF2B5EF4-FFF2-40B4-BE49-F238E27FC236}">
                <a16:creationId xmlns:a16="http://schemas.microsoft.com/office/drawing/2014/main" id="{133D2D4F-EA44-1393-B999-79D26ABEFC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39143" y="99000"/>
            <a:ext cx="1080000" cy="1080000"/>
          </a:xfrm>
          <a:prstGeom prst="rect">
            <a:avLst/>
          </a:prstGeom>
        </p:spPr>
      </p:pic>
    </p:spTree>
    <p:extLst>
      <p:ext uri="{BB962C8B-B14F-4D97-AF65-F5344CB8AC3E}">
        <p14:creationId xmlns:p14="http://schemas.microsoft.com/office/powerpoint/2010/main" val="272989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1000"/>
                                        <p:tgtEl>
                                          <p:spTgt spid="5">
                                            <p:txEl>
                                              <p:pRg st="3" end="3"/>
                                            </p:txEl>
                                          </p:spTgt>
                                        </p:tgtEl>
                                      </p:cBhvr>
                                    </p:animEffect>
                                    <p:anim calcmode="lin" valueType="num">
                                      <p:cBhvr>
                                        <p:cTn id="2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1000"/>
                                        <p:tgtEl>
                                          <p:spTgt spid="5">
                                            <p:txEl>
                                              <p:pRg st="4" end="4"/>
                                            </p:txEl>
                                          </p:spTgt>
                                        </p:tgtEl>
                                      </p:cBhvr>
                                    </p:animEffect>
                                    <p:anim calcmode="lin" valueType="num">
                                      <p:cBhvr>
                                        <p:cTn id="2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1000"/>
                                        <p:tgtEl>
                                          <p:spTgt spid="5">
                                            <p:txEl>
                                              <p:pRg st="6" end="6"/>
                                            </p:txEl>
                                          </p:spTgt>
                                        </p:tgtEl>
                                      </p:cBhvr>
                                    </p:animEffect>
                                    <p:anim calcmode="lin" valueType="num">
                                      <p:cBhvr>
                                        <p:cTn id="32"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1000"/>
                                        <p:tgtEl>
                                          <p:spTgt spid="5">
                                            <p:txEl>
                                              <p:pRg st="7" end="7"/>
                                            </p:txEl>
                                          </p:spTgt>
                                        </p:tgtEl>
                                      </p:cBhvr>
                                    </p:animEffect>
                                    <p:anim calcmode="lin" valueType="num">
                                      <p:cBhvr>
                                        <p:cTn id="3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5">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Effect transition="in" filter="fade">
                                      <p:cBhvr>
                                        <p:cTn id="41" dur="1000"/>
                                        <p:tgtEl>
                                          <p:spTgt spid="5">
                                            <p:txEl>
                                              <p:pRg st="8" end="8"/>
                                            </p:txEl>
                                          </p:spTgt>
                                        </p:tgtEl>
                                      </p:cBhvr>
                                    </p:animEffect>
                                    <p:anim calcmode="lin" valueType="num">
                                      <p:cBhvr>
                                        <p:cTn id="42"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8" end="8"/>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1000"/>
                                        <p:tgtEl>
                                          <p:spTgt spid="5">
                                            <p:txEl>
                                              <p:pRg st="9" end="9"/>
                                            </p:txEl>
                                          </p:spTgt>
                                        </p:tgtEl>
                                      </p:cBhvr>
                                    </p:animEffect>
                                    <p:anim calcmode="lin" valueType="num">
                                      <p:cBhvr>
                                        <p:cTn id="47"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48" dur="1000" fill="hold"/>
                                        <p:tgtEl>
                                          <p:spTgt spid="5">
                                            <p:txEl>
                                              <p:pRg st="9" end="9"/>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5">
                                            <p:txEl>
                                              <p:pRg st="10" end="10"/>
                                            </p:txEl>
                                          </p:spTgt>
                                        </p:tgtEl>
                                        <p:attrNameLst>
                                          <p:attrName>style.visibility</p:attrName>
                                        </p:attrNameLst>
                                      </p:cBhvr>
                                      <p:to>
                                        <p:strVal val="visible"/>
                                      </p:to>
                                    </p:set>
                                    <p:animEffect transition="in" filter="fade">
                                      <p:cBhvr>
                                        <p:cTn id="51" dur="1000"/>
                                        <p:tgtEl>
                                          <p:spTgt spid="5">
                                            <p:txEl>
                                              <p:pRg st="10" end="10"/>
                                            </p:txEl>
                                          </p:spTgt>
                                        </p:tgtEl>
                                      </p:cBhvr>
                                    </p:animEffect>
                                    <p:anim calcmode="lin" valueType="num">
                                      <p:cBhvr>
                                        <p:cTn id="52"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3"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5">
                                            <p:txEl>
                                              <p:pRg st="11" end="11"/>
                                            </p:txEl>
                                          </p:spTgt>
                                        </p:tgtEl>
                                        <p:attrNameLst>
                                          <p:attrName>style.visibility</p:attrName>
                                        </p:attrNameLst>
                                      </p:cBhvr>
                                      <p:to>
                                        <p:strVal val="visible"/>
                                      </p:to>
                                    </p:set>
                                    <p:animEffect transition="in" filter="fade">
                                      <p:cBhvr>
                                        <p:cTn id="56" dur="1000"/>
                                        <p:tgtEl>
                                          <p:spTgt spid="5">
                                            <p:txEl>
                                              <p:pRg st="11" end="11"/>
                                            </p:txEl>
                                          </p:spTgt>
                                        </p:tgtEl>
                                      </p:cBhvr>
                                    </p:animEffect>
                                    <p:anim calcmode="lin" valueType="num">
                                      <p:cBhvr>
                                        <p:cTn id="57"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
                                            <p:txEl>
                                              <p:pRg st="13" end="13"/>
                                            </p:txEl>
                                          </p:spTgt>
                                        </p:tgtEl>
                                        <p:attrNameLst>
                                          <p:attrName>style.visibility</p:attrName>
                                        </p:attrNameLst>
                                      </p:cBhvr>
                                      <p:to>
                                        <p:strVal val="visible"/>
                                      </p:to>
                                    </p:set>
                                    <p:animEffect transition="in" filter="fade">
                                      <p:cBhvr>
                                        <p:cTn id="63" dur="1000"/>
                                        <p:tgtEl>
                                          <p:spTgt spid="5">
                                            <p:txEl>
                                              <p:pRg st="13" end="13"/>
                                            </p:txEl>
                                          </p:spTgt>
                                        </p:tgtEl>
                                      </p:cBhvr>
                                    </p:animEffect>
                                    <p:anim calcmode="lin" valueType="num">
                                      <p:cBhvr>
                                        <p:cTn id="64"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65" dur="1000" fill="hold"/>
                                        <p:tgtEl>
                                          <p:spTgt spid="5">
                                            <p:txEl>
                                              <p:pRg st="13" end="13"/>
                                            </p:txEl>
                                          </p:spTgt>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5">
                                            <p:txEl>
                                              <p:pRg st="14" end="14"/>
                                            </p:txEl>
                                          </p:spTgt>
                                        </p:tgtEl>
                                        <p:attrNameLst>
                                          <p:attrName>style.visibility</p:attrName>
                                        </p:attrNameLst>
                                      </p:cBhvr>
                                      <p:to>
                                        <p:strVal val="visible"/>
                                      </p:to>
                                    </p:set>
                                    <p:animEffect transition="in" filter="fade">
                                      <p:cBhvr>
                                        <p:cTn id="68" dur="1000"/>
                                        <p:tgtEl>
                                          <p:spTgt spid="5">
                                            <p:txEl>
                                              <p:pRg st="14" end="14"/>
                                            </p:txEl>
                                          </p:spTgt>
                                        </p:tgtEl>
                                      </p:cBhvr>
                                    </p:animEffect>
                                    <p:anim calcmode="lin" valueType="num">
                                      <p:cBhvr>
                                        <p:cTn id="69"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70" dur="10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0BE1-7729-B203-2C47-7688775DD3A5}"/>
              </a:ext>
            </a:extLst>
          </p:cNvPr>
          <p:cNvSpPr>
            <a:spLocks noGrp="1"/>
          </p:cNvSpPr>
          <p:nvPr>
            <p:ph type="title"/>
          </p:nvPr>
        </p:nvSpPr>
        <p:spPr/>
        <p:txBody>
          <a:bodyPr>
            <a:normAutofit/>
          </a:bodyPr>
          <a:lstStyle/>
          <a:p>
            <a:r>
              <a:rPr lang="en-US" dirty="0"/>
              <a:t>Network Models Depending on Data Type</a:t>
            </a:r>
            <a:endParaRPr lang="en-CA" sz="3600" dirty="0"/>
          </a:p>
        </p:txBody>
      </p:sp>
      <p:sp>
        <p:nvSpPr>
          <p:cNvPr id="3" name="Footer Placeholder 2">
            <a:extLst>
              <a:ext uri="{FF2B5EF4-FFF2-40B4-BE49-F238E27FC236}">
                <a16:creationId xmlns:a16="http://schemas.microsoft.com/office/drawing/2014/main" id="{AE52ACDA-8609-578A-6A5D-C2019B8D7B17}"/>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F1716EC5-4D5E-C66C-47CA-859392B0729C}"/>
              </a:ext>
            </a:extLst>
          </p:cNvPr>
          <p:cNvSpPr>
            <a:spLocks noGrp="1"/>
          </p:cNvSpPr>
          <p:nvPr>
            <p:ph type="sldNum" sz="quarter" idx="12"/>
          </p:nvPr>
        </p:nvSpPr>
        <p:spPr/>
        <p:txBody>
          <a:bodyPr/>
          <a:lstStyle/>
          <a:p>
            <a:fld id="{B6F15528-21DE-4FAA-801E-634DDDAF4B2B}" type="slidenum">
              <a:rPr lang="en-US" smtClean="0"/>
              <a:pPr/>
              <a:t>34</a:t>
            </a:fld>
            <a:endParaRPr lang="en-US" dirty="0"/>
          </a:p>
        </p:txBody>
      </p:sp>
      <p:graphicFrame>
        <p:nvGraphicFramePr>
          <p:cNvPr id="10" name="Content Placeholder 4">
            <a:extLst>
              <a:ext uri="{FF2B5EF4-FFF2-40B4-BE49-F238E27FC236}">
                <a16:creationId xmlns:a16="http://schemas.microsoft.com/office/drawing/2014/main" id="{329F9708-0316-9127-8BE0-64F2419B6BA8}"/>
              </a:ext>
            </a:extLst>
          </p:cNvPr>
          <p:cNvGraphicFramePr>
            <a:graphicFrameLocks noGrp="1"/>
          </p:cNvGraphicFramePr>
          <p:nvPr>
            <p:ph sz="quarter" idx="1"/>
          </p:nvPr>
        </p:nvGraphicFramePr>
        <p:xfrm>
          <a:off x="804672" y="1447800"/>
          <a:ext cx="1077772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descr="Table with solid fill">
            <a:extLst>
              <a:ext uri="{FF2B5EF4-FFF2-40B4-BE49-F238E27FC236}">
                <a16:creationId xmlns:a16="http://schemas.microsoft.com/office/drawing/2014/main" id="{BA0D2904-8012-AF88-86E4-D5AAC7B9F7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71567" y="18661"/>
            <a:ext cx="1080000" cy="1080000"/>
          </a:xfrm>
          <a:prstGeom prst="rect">
            <a:avLst/>
          </a:prstGeom>
        </p:spPr>
      </p:pic>
    </p:spTree>
    <p:extLst>
      <p:ext uri="{BB962C8B-B14F-4D97-AF65-F5344CB8AC3E}">
        <p14:creationId xmlns:p14="http://schemas.microsoft.com/office/powerpoint/2010/main" val="4122121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B1BB46-C5E3-89E2-C4BB-77CD6F3BFA88}"/>
              </a:ext>
            </a:extLst>
          </p:cNvPr>
          <p:cNvSpPr>
            <a:spLocks noGrp="1"/>
          </p:cNvSpPr>
          <p:nvPr>
            <p:ph type="title"/>
          </p:nvPr>
        </p:nvSpPr>
        <p:spPr/>
        <p:txBody>
          <a:bodyPr/>
          <a:lstStyle/>
          <a:p>
            <a:r>
              <a:rPr lang="en-US" dirty="0"/>
              <a:t>Food for Thought</a:t>
            </a:r>
          </a:p>
        </p:txBody>
      </p:sp>
      <p:sp>
        <p:nvSpPr>
          <p:cNvPr id="2" name="Footer Placeholder 1">
            <a:extLst>
              <a:ext uri="{FF2B5EF4-FFF2-40B4-BE49-F238E27FC236}">
                <a16:creationId xmlns:a16="http://schemas.microsoft.com/office/drawing/2014/main" id="{3BE21394-F9D9-8E35-BC54-E348C09968FD}"/>
              </a:ext>
            </a:extLst>
          </p:cNvPr>
          <p:cNvSpPr>
            <a:spLocks noGrp="1"/>
          </p:cNvSpPr>
          <p:nvPr>
            <p:ph type="ftr" sz="quarter" idx="11"/>
          </p:nvPr>
        </p:nvSpPr>
        <p:spPr/>
        <p:txBody>
          <a:bodyPr/>
          <a:lstStyle/>
          <a:p>
            <a:r>
              <a:rPr lang="en-CA" dirty="0"/>
              <a:t>© Okan Bulut - Measurement Theory II</a:t>
            </a:r>
            <a:endParaRPr lang="en-US" dirty="0"/>
          </a:p>
        </p:txBody>
      </p:sp>
      <p:sp>
        <p:nvSpPr>
          <p:cNvPr id="4" name="Content Placeholder 3">
            <a:extLst>
              <a:ext uri="{FF2B5EF4-FFF2-40B4-BE49-F238E27FC236}">
                <a16:creationId xmlns:a16="http://schemas.microsoft.com/office/drawing/2014/main" id="{0795518A-D080-0B9C-1EDF-0FD15486842A}"/>
              </a:ext>
            </a:extLst>
          </p:cNvPr>
          <p:cNvSpPr>
            <a:spLocks noGrp="1"/>
          </p:cNvSpPr>
          <p:nvPr>
            <p:ph sz="quarter" idx="1"/>
          </p:nvPr>
        </p:nvSpPr>
        <p:spPr>
          <a:xfrm>
            <a:off x="804672" y="1524000"/>
            <a:ext cx="10777728" cy="4495800"/>
          </a:xfrm>
        </p:spPr>
        <p:txBody>
          <a:bodyPr>
            <a:normAutofit fontScale="92500" lnSpcReduction="20000"/>
          </a:bodyPr>
          <a:lstStyle/>
          <a:p>
            <a:r>
              <a:rPr lang="en-US" dirty="0">
                <a:latin typeface="+mj-lt"/>
              </a:rPr>
              <a:t>Christensen, A. P., &amp; Golino, H. (2021). Factor or network model? Predictions from neural networks. </a:t>
            </a:r>
            <a:r>
              <a:rPr lang="en-US" i="1" dirty="0">
                <a:latin typeface="+mj-lt"/>
              </a:rPr>
              <a:t>Journal of Behavioral Data Science,</a:t>
            </a:r>
            <a:r>
              <a:rPr lang="en-US" dirty="0">
                <a:latin typeface="+mj-lt"/>
              </a:rPr>
              <a:t> </a:t>
            </a:r>
            <a:r>
              <a:rPr lang="en-US" i="1" dirty="0">
                <a:latin typeface="+mj-lt"/>
              </a:rPr>
              <a:t>1</a:t>
            </a:r>
            <a:r>
              <a:rPr lang="en-US" dirty="0">
                <a:latin typeface="+mj-lt"/>
              </a:rPr>
              <a:t>(1), 85-126. </a:t>
            </a:r>
            <a:r>
              <a:rPr lang="en-US" dirty="0">
                <a:latin typeface="+mj-lt"/>
                <a:hlinkClick r:id="rId2"/>
              </a:rPr>
              <a:t>https://doi.org/10.35566/jbds/v1n1/p5</a:t>
            </a:r>
            <a:r>
              <a:rPr lang="en-US" dirty="0">
                <a:latin typeface="+mj-lt"/>
              </a:rPr>
              <a:t> </a:t>
            </a:r>
            <a:endParaRPr lang="en-CA" dirty="0">
              <a:latin typeface="+mj-lt"/>
            </a:endParaRPr>
          </a:p>
          <a:p>
            <a:endParaRPr lang="en-CA" dirty="0">
              <a:latin typeface="+mj-lt"/>
            </a:endParaRPr>
          </a:p>
          <a:p>
            <a:r>
              <a:rPr lang="en-CA" dirty="0">
                <a:latin typeface="+mj-lt"/>
              </a:rPr>
              <a:t>Fourrier, C. (2023). </a:t>
            </a:r>
            <a:r>
              <a:rPr lang="en-US" dirty="0">
                <a:latin typeface="+mj-lt"/>
              </a:rPr>
              <a:t>Introduction to graph machine learning. Retrieved from </a:t>
            </a:r>
            <a:r>
              <a:rPr lang="en-US" dirty="0">
                <a:latin typeface="+mj-lt"/>
                <a:hlinkClick r:id="rId3"/>
              </a:rPr>
              <a:t>https://huggingface.co/blog/intro-graphml</a:t>
            </a:r>
            <a:r>
              <a:rPr lang="en-US" dirty="0">
                <a:latin typeface="+mj-lt"/>
              </a:rPr>
              <a:t> </a:t>
            </a:r>
          </a:p>
          <a:p>
            <a:endParaRPr lang="en-US" dirty="0">
              <a:latin typeface="+mj-lt"/>
            </a:endParaRPr>
          </a:p>
          <a:p>
            <a:r>
              <a:rPr lang="en-US" dirty="0">
                <a:latin typeface="+mj-lt"/>
              </a:rPr>
              <a:t>Kim, J., Nguyen, T. D., Min, S., Cho, S., Lee, M., Lee, H., &amp; Hong, S. (2022). </a:t>
            </a:r>
            <a:r>
              <a:rPr lang="en-US" i="1" dirty="0">
                <a:latin typeface="+mj-lt"/>
              </a:rPr>
              <a:t>Pure transformers are powerful graph learners</a:t>
            </a:r>
            <a:r>
              <a:rPr lang="en-US" dirty="0">
                <a:latin typeface="+mj-lt"/>
              </a:rPr>
              <a:t>. arXiv preprint arXiv:2207.02505. Retrieved from </a:t>
            </a:r>
            <a:r>
              <a:rPr lang="en-US" dirty="0">
                <a:latin typeface="+mj-lt"/>
                <a:hlinkClick r:id="rId4"/>
              </a:rPr>
              <a:t>https://arxiv.org/abs/2207.02505</a:t>
            </a:r>
            <a:r>
              <a:rPr lang="en-US" dirty="0">
                <a:latin typeface="+mj-lt"/>
              </a:rPr>
              <a:t> </a:t>
            </a:r>
          </a:p>
          <a:p>
            <a:endParaRPr lang="en-US" dirty="0">
              <a:latin typeface="+mj-lt"/>
            </a:endParaRPr>
          </a:p>
          <a:p>
            <a:r>
              <a:rPr lang="en-US" dirty="0">
                <a:latin typeface="+mj-lt"/>
              </a:rPr>
              <a:t>A gentle introduction to graph neural networks</a:t>
            </a:r>
          </a:p>
          <a:p>
            <a:pPr lvl="1"/>
            <a:r>
              <a:rPr lang="en-US" dirty="0">
                <a:latin typeface="+mj-lt"/>
                <a:hlinkClick r:id="rId5"/>
              </a:rPr>
              <a:t>https://distill.pub/2021/gnn-intro/</a:t>
            </a:r>
            <a:r>
              <a:rPr lang="en-US" dirty="0">
                <a:latin typeface="+mj-lt"/>
              </a:rPr>
              <a:t> </a:t>
            </a:r>
          </a:p>
          <a:p>
            <a:pPr marL="0" indent="0">
              <a:buNone/>
            </a:pPr>
            <a:endParaRPr lang="en-US" dirty="0">
              <a:latin typeface="+mj-lt"/>
            </a:endParaRPr>
          </a:p>
          <a:p>
            <a:endParaRPr lang="en-US" dirty="0">
              <a:latin typeface="+mj-lt"/>
            </a:endParaRPr>
          </a:p>
          <a:p>
            <a:endParaRPr lang="en-US" dirty="0">
              <a:latin typeface="+mj-lt"/>
            </a:endParaRPr>
          </a:p>
        </p:txBody>
      </p:sp>
      <p:pic>
        <p:nvPicPr>
          <p:cNvPr id="1030" name="Picture 6" descr="Colorful creative brain 96219 Vector Art at Vecteezy">
            <a:extLst>
              <a:ext uri="{FF2B5EF4-FFF2-40B4-BE49-F238E27FC236}">
                <a16:creationId xmlns:a16="http://schemas.microsoft.com/office/drawing/2014/main" id="{68ADA64C-BB19-BF7C-5D4D-E5BA2352ED45}"/>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7549" t="11574" r="12493" b="16667"/>
          <a:stretch/>
        </p:blipFill>
        <p:spPr bwMode="auto">
          <a:xfrm>
            <a:off x="4593950" y="76200"/>
            <a:ext cx="1637072"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855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1E3A0C2-6F0B-7687-450D-D0A44AA0AF44}"/>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6B7E9293-548F-4493-335B-A6C504E72381}"/>
              </a:ext>
            </a:extLst>
          </p:cNvPr>
          <p:cNvSpPr>
            <a:spLocks noGrp="1"/>
          </p:cNvSpPr>
          <p:nvPr>
            <p:ph type="sldNum" sz="quarter" idx="4294967295"/>
          </p:nvPr>
        </p:nvSpPr>
        <p:spPr>
          <a:xfrm>
            <a:off x="11582400" y="6248400"/>
            <a:ext cx="609600" cy="457200"/>
          </a:xfrm>
        </p:spPr>
        <p:txBody>
          <a:bodyPr/>
          <a:lstStyle/>
          <a:p>
            <a:fld id="{B6F15528-21DE-4FAA-801E-634DDDAF4B2B}" type="slidenum">
              <a:rPr lang="en-US" smtClean="0"/>
              <a:pPr/>
              <a:t>36</a:t>
            </a:fld>
            <a:endParaRPr lang="en-US" dirty="0"/>
          </a:p>
        </p:txBody>
      </p:sp>
      <p:pic>
        <p:nvPicPr>
          <p:cNvPr id="1029" name="Picture 5">
            <a:extLst>
              <a:ext uri="{FF2B5EF4-FFF2-40B4-BE49-F238E27FC236}">
                <a16:creationId xmlns:a16="http://schemas.microsoft.com/office/drawing/2014/main" id="{1DB2C6FC-DE14-9C77-E2AD-07EB193868F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b="63659"/>
          <a:stretch/>
        </p:blipFill>
        <p:spPr bwMode="auto">
          <a:xfrm>
            <a:off x="5638800" y="3430022"/>
            <a:ext cx="5661161" cy="29062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02A33881-8638-27EE-8FF5-69BBAE1D985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5578"/>
          <a:stretch/>
        </p:blipFill>
        <p:spPr bwMode="auto">
          <a:xfrm>
            <a:off x="5638800" y="127550"/>
            <a:ext cx="5686350" cy="27891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EEAAE6-145F-50BB-8350-0B916AB4DCE9}"/>
              </a:ext>
            </a:extLst>
          </p:cNvPr>
          <p:cNvSpPr txBox="1"/>
          <p:nvPr/>
        </p:nvSpPr>
        <p:spPr>
          <a:xfrm>
            <a:off x="5638800" y="2873944"/>
            <a:ext cx="5686350" cy="369332"/>
          </a:xfrm>
          <a:prstGeom prst="rect">
            <a:avLst/>
          </a:prstGeom>
          <a:noFill/>
        </p:spPr>
        <p:txBody>
          <a:bodyPr wrap="square">
            <a:spAutoFit/>
          </a:bodyPr>
          <a:lstStyle/>
          <a:p>
            <a:pPr algn="ctr"/>
            <a:r>
              <a:rPr lang="en-US" dirty="0">
                <a:hlinkClick r:id="rId4"/>
              </a:rPr>
              <a:t>https://www.mdpi.com/2079-3200/9/3/35/htm</a:t>
            </a:r>
            <a:r>
              <a:rPr lang="en-US" dirty="0"/>
              <a:t> </a:t>
            </a:r>
          </a:p>
        </p:txBody>
      </p:sp>
      <p:sp>
        <p:nvSpPr>
          <p:cNvPr id="17" name="TextBox 16">
            <a:extLst>
              <a:ext uri="{FF2B5EF4-FFF2-40B4-BE49-F238E27FC236}">
                <a16:creationId xmlns:a16="http://schemas.microsoft.com/office/drawing/2014/main" id="{0523D60D-CA58-5493-4CA2-7EAD4669FF49}"/>
              </a:ext>
            </a:extLst>
          </p:cNvPr>
          <p:cNvSpPr txBox="1"/>
          <p:nvPr/>
        </p:nvSpPr>
        <p:spPr>
          <a:xfrm>
            <a:off x="6363903" y="6336268"/>
            <a:ext cx="4585636" cy="369332"/>
          </a:xfrm>
          <a:prstGeom prst="rect">
            <a:avLst/>
          </a:prstGeom>
          <a:noFill/>
        </p:spPr>
        <p:txBody>
          <a:bodyPr wrap="square">
            <a:spAutoFit/>
          </a:bodyPr>
          <a:lstStyle/>
          <a:p>
            <a:r>
              <a:rPr lang="en-US" dirty="0">
                <a:hlinkClick r:id="rId5"/>
              </a:rPr>
              <a:t>https://www.mdpi.com/2079-3200/11/1/19</a:t>
            </a:r>
            <a:r>
              <a:rPr lang="en-US" dirty="0"/>
              <a:t> </a:t>
            </a:r>
          </a:p>
        </p:txBody>
      </p:sp>
      <p:pic>
        <p:nvPicPr>
          <p:cNvPr id="14" name="Picture 13" descr="Paper head with arrow">
            <a:extLst>
              <a:ext uri="{FF2B5EF4-FFF2-40B4-BE49-F238E27FC236}">
                <a16:creationId xmlns:a16="http://schemas.microsoft.com/office/drawing/2014/main" id="{011FB315-4815-89F1-8752-3626906F823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7646"/>
            <a:ext cx="4572000" cy="6858000"/>
          </a:xfrm>
          <a:prstGeom prst="rect">
            <a:avLst/>
          </a:prstGeom>
          <a:ln>
            <a:noFill/>
          </a:ln>
          <a:effectLst>
            <a:softEdge rad="112500"/>
          </a:effectLst>
        </p:spPr>
      </p:pic>
    </p:spTree>
    <p:extLst>
      <p:ext uri="{BB962C8B-B14F-4D97-AF65-F5344CB8AC3E}">
        <p14:creationId xmlns:p14="http://schemas.microsoft.com/office/powerpoint/2010/main" val="2076408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871B-9084-1A82-8A3D-754555E8B617}"/>
              </a:ext>
            </a:extLst>
          </p:cNvPr>
          <p:cNvSpPr>
            <a:spLocks noGrp="1"/>
          </p:cNvSpPr>
          <p:nvPr>
            <p:ph type="title"/>
          </p:nvPr>
        </p:nvSpPr>
        <p:spPr/>
        <p:txBody>
          <a:bodyPr>
            <a:normAutofit fontScale="90000"/>
          </a:bodyPr>
          <a:lstStyle/>
          <a:p>
            <a:r>
              <a:rPr lang="en-US" dirty="0"/>
              <a:t>How to Use Psychometric Network Analysis in Education</a:t>
            </a:r>
            <a:endParaRPr lang="en-CA" dirty="0"/>
          </a:p>
        </p:txBody>
      </p:sp>
      <p:sp>
        <p:nvSpPr>
          <p:cNvPr id="3" name="Footer Placeholder 2">
            <a:extLst>
              <a:ext uri="{FF2B5EF4-FFF2-40B4-BE49-F238E27FC236}">
                <a16:creationId xmlns:a16="http://schemas.microsoft.com/office/drawing/2014/main" id="{A868451B-DD65-C805-A1C2-528112AF4F06}"/>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7045D26C-5012-0AB5-A5B5-92D27C5A6A76}"/>
              </a:ext>
            </a:extLst>
          </p:cNvPr>
          <p:cNvSpPr>
            <a:spLocks noGrp="1"/>
          </p:cNvSpPr>
          <p:nvPr>
            <p:ph type="sldNum" sz="quarter" idx="12"/>
          </p:nvPr>
        </p:nvSpPr>
        <p:spPr/>
        <p:txBody>
          <a:bodyPr/>
          <a:lstStyle/>
          <a:p>
            <a:fld id="{B6F15528-21DE-4FAA-801E-634DDDAF4B2B}" type="slidenum">
              <a:rPr lang="en-US" smtClean="0"/>
              <a:pPr/>
              <a:t>37</a:t>
            </a:fld>
            <a:endParaRPr lang="en-US" dirty="0"/>
          </a:p>
        </p:txBody>
      </p:sp>
      <p:pic>
        <p:nvPicPr>
          <p:cNvPr id="7" name="Content Placeholder 6" descr="Stack of multicolored books">
            <a:extLst>
              <a:ext uri="{FF2B5EF4-FFF2-40B4-BE49-F238E27FC236}">
                <a16:creationId xmlns:a16="http://schemas.microsoft.com/office/drawing/2014/main" id="{EE901D8A-0A00-2B72-613C-385A62D4B212}"/>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804863" y="1619247"/>
            <a:ext cx="10777537" cy="4229105"/>
          </a:xfrm>
        </p:spPr>
      </p:pic>
    </p:spTree>
    <p:extLst>
      <p:ext uri="{BB962C8B-B14F-4D97-AF65-F5344CB8AC3E}">
        <p14:creationId xmlns:p14="http://schemas.microsoft.com/office/powerpoint/2010/main" val="2231142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5FFD-6F83-D497-F232-DA7C5D48E1BB}"/>
              </a:ext>
            </a:extLst>
          </p:cNvPr>
          <p:cNvSpPr>
            <a:spLocks noGrp="1"/>
          </p:cNvSpPr>
          <p:nvPr>
            <p:ph type="title"/>
          </p:nvPr>
        </p:nvSpPr>
        <p:spPr/>
        <p:txBody>
          <a:bodyPr/>
          <a:lstStyle/>
          <a:p>
            <a:r>
              <a:rPr lang="en-US" dirty="0"/>
              <a:t>Evaluating Dimensionality</a:t>
            </a:r>
            <a:endParaRPr lang="en-CA" dirty="0"/>
          </a:p>
        </p:txBody>
      </p:sp>
      <p:sp>
        <p:nvSpPr>
          <p:cNvPr id="3" name="Footer Placeholder 2">
            <a:extLst>
              <a:ext uri="{FF2B5EF4-FFF2-40B4-BE49-F238E27FC236}">
                <a16:creationId xmlns:a16="http://schemas.microsoft.com/office/drawing/2014/main" id="{A4454A22-A9B0-04E8-33A0-0402CE4B7D44}"/>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13001521-D5AB-A1C1-CF93-C03444016843}"/>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
        <p:nvSpPr>
          <p:cNvPr id="5" name="Content Placeholder 4">
            <a:extLst>
              <a:ext uri="{FF2B5EF4-FFF2-40B4-BE49-F238E27FC236}">
                <a16:creationId xmlns:a16="http://schemas.microsoft.com/office/drawing/2014/main" id="{8B592EAB-C94D-007D-634C-677F4DB0AEE1}"/>
              </a:ext>
            </a:extLst>
          </p:cNvPr>
          <p:cNvSpPr>
            <a:spLocks noGrp="1"/>
          </p:cNvSpPr>
          <p:nvPr>
            <p:ph sz="quarter" idx="1"/>
          </p:nvPr>
        </p:nvSpPr>
        <p:spPr>
          <a:xfrm>
            <a:off x="685800" y="1719213"/>
            <a:ext cx="6891528" cy="4380012"/>
          </a:xfrm>
        </p:spPr>
        <p:txBody>
          <a:bodyPr>
            <a:normAutofit fontScale="85000" lnSpcReduction="10000"/>
          </a:bodyPr>
          <a:lstStyle/>
          <a:p>
            <a:r>
              <a:rPr lang="en-CA" dirty="0"/>
              <a:t>New method </a:t>
            </a:r>
            <a:r>
              <a:rPr lang="en-CA" dirty="0">
                <a:sym typeface="Wingdings" panose="05000000000000000000" pitchFamily="2" charset="2"/>
              </a:rPr>
              <a:t> </a:t>
            </a:r>
            <a:r>
              <a:rPr lang="en-CA" dirty="0"/>
              <a:t>Exploratory Graph Analysis (EGA; </a:t>
            </a:r>
            <a:r>
              <a:rPr lang="en-CA" dirty="0">
                <a:hlinkClick r:id="rId2"/>
              </a:rPr>
              <a:t>Golino &amp; Epskamp, 2017</a:t>
            </a:r>
            <a:r>
              <a:rPr lang="en-CA" dirty="0"/>
              <a:t>)</a:t>
            </a:r>
          </a:p>
          <a:p>
            <a:pPr marL="0" indent="0">
              <a:buNone/>
            </a:pPr>
            <a:endParaRPr lang="en-CA" dirty="0"/>
          </a:p>
          <a:p>
            <a:r>
              <a:rPr lang="en-CA" dirty="0"/>
              <a:t>If there are latent factor(s) underlying the items, then:</a:t>
            </a:r>
          </a:p>
          <a:p>
            <a:pPr lvl="1"/>
            <a:r>
              <a:rPr lang="en-US" dirty="0"/>
              <a:t>The off-diagonal blocks of the precision matrix </a:t>
            </a:r>
            <a:r>
              <a:rPr lang="en-US" b="1" dirty="0"/>
              <a:t>K</a:t>
            </a:r>
            <a:r>
              <a:rPr lang="en-US" dirty="0"/>
              <a:t> will be scaled closer to zero than the diagonal blocks of </a:t>
            </a:r>
            <a:r>
              <a:rPr lang="en-US" b="1" dirty="0"/>
              <a:t>K</a:t>
            </a:r>
            <a:r>
              <a:rPr lang="en-US" dirty="0"/>
              <a:t>.</a:t>
            </a:r>
          </a:p>
          <a:p>
            <a:pPr lvl="1"/>
            <a:endParaRPr lang="en-CA" dirty="0"/>
          </a:p>
          <a:p>
            <a:pPr lvl="1"/>
            <a:r>
              <a:rPr lang="en-CA" dirty="0"/>
              <a:t>Hence, we should see weighted item cluster(s) (or communities) for each factor in the GGM.</a:t>
            </a:r>
          </a:p>
          <a:p>
            <a:pPr lvl="1"/>
            <a:endParaRPr lang="en-CA" dirty="0"/>
          </a:p>
          <a:p>
            <a:pPr lvl="1"/>
            <a:r>
              <a:rPr lang="en-US" dirty="0"/>
              <a:t>If the latent factors are orthogonal (i.e., uncorrelated), the resulting GGM should consist of unconnected clusters.</a:t>
            </a:r>
            <a:endParaRPr lang="en-CA" dirty="0"/>
          </a:p>
        </p:txBody>
      </p:sp>
      <p:pic>
        <p:nvPicPr>
          <p:cNvPr id="6" name="Picture 5">
            <a:extLst>
              <a:ext uri="{FF2B5EF4-FFF2-40B4-BE49-F238E27FC236}">
                <a16:creationId xmlns:a16="http://schemas.microsoft.com/office/drawing/2014/main" id="{11B1E95C-1137-A0D6-EEBC-C3B9EC1D47B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6494"/>
          <a:stretch/>
        </p:blipFill>
        <p:spPr bwMode="auto">
          <a:xfrm>
            <a:off x="7772400" y="1600198"/>
            <a:ext cx="4260293" cy="432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EEFFC6-DBBD-B4EA-243E-D3A394D72658}"/>
              </a:ext>
            </a:extLst>
          </p:cNvPr>
          <p:cNvSpPr/>
          <p:nvPr/>
        </p:nvSpPr>
        <p:spPr>
          <a:xfrm>
            <a:off x="8229600" y="1719213"/>
            <a:ext cx="1828800" cy="1862187"/>
          </a:xfrm>
          <a:prstGeom prst="rect">
            <a:avLst/>
          </a:prstGeom>
          <a:noFill/>
          <a:ln w="28575">
            <a:solidFill>
              <a:srgbClr val="3C9D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Rectangle 7">
            <a:extLst>
              <a:ext uri="{FF2B5EF4-FFF2-40B4-BE49-F238E27FC236}">
                <a16:creationId xmlns:a16="http://schemas.microsoft.com/office/drawing/2014/main" id="{12D9C0B0-0FA5-DDCD-817C-0340DC6CAA8F}"/>
              </a:ext>
            </a:extLst>
          </p:cNvPr>
          <p:cNvSpPr/>
          <p:nvPr/>
        </p:nvSpPr>
        <p:spPr>
          <a:xfrm>
            <a:off x="10058400" y="3581401"/>
            <a:ext cx="1828800" cy="1752600"/>
          </a:xfrm>
          <a:prstGeom prst="rect">
            <a:avLst/>
          </a:prstGeom>
          <a:noFill/>
          <a:ln w="28575">
            <a:solidFill>
              <a:srgbClr val="3C9D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10" name="Straight Arrow Connector 9">
            <a:extLst>
              <a:ext uri="{FF2B5EF4-FFF2-40B4-BE49-F238E27FC236}">
                <a16:creationId xmlns:a16="http://schemas.microsoft.com/office/drawing/2014/main" id="{6E0ECA94-ABEC-8960-F553-E770469DFDFE}"/>
              </a:ext>
            </a:extLst>
          </p:cNvPr>
          <p:cNvCxnSpPr>
            <a:cxnSpLocks/>
          </p:cNvCxnSpPr>
          <p:nvPr/>
        </p:nvCxnSpPr>
        <p:spPr>
          <a:xfrm>
            <a:off x="6629400" y="3657600"/>
            <a:ext cx="1600200" cy="533400"/>
          </a:xfrm>
          <a:prstGeom prst="straightConnector1">
            <a:avLst/>
          </a:prstGeom>
          <a:ln w="28575">
            <a:solidFill>
              <a:srgbClr val="3C9DAC"/>
            </a:solidFill>
            <a:tailEnd type="triangle"/>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D2740DC7-B526-D2D2-F511-DCC927B759B3}"/>
              </a:ext>
            </a:extLst>
          </p:cNvPr>
          <p:cNvSpPr/>
          <p:nvPr/>
        </p:nvSpPr>
        <p:spPr>
          <a:xfrm>
            <a:off x="6858000" y="1132190"/>
            <a:ext cx="4083585" cy="2394781"/>
          </a:xfrm>
          <a:custGeom>
            <a:avLst/>
            <a:gdLst>
              <a:gd name="connsiteX0" fmla="*/ 0 w 4083585"/>
              <a:gd name="connsiteY0" fmla="*/ 2394781 h 2394781"/>
              <a:gd name="connsiteX1" fmla="*/ 681135 w 4083585"/>
              <a:gd name="connsiteY1" fmla="*/ 1825614 h 2394781"/>
              <a:gd name="connsiteX2" fmla="*/ 970384 w 4083585"/>
              <a:gd name="connsiteY2" fmla="*/ 407361 h 2394781"/>
              <a:gd name="connsiteX3" fmla="*/ 2397967 w 4083585"/>
              <a:gd name="connsiteY3" fmla="*/ 52798 h 2394781"/>
              <a:gd name="connsiteX4" fmla="*/ 3825551 w 4083585"/>
              <a:gd name="connsiteY4" fmla="*/ 52798 h 2394781"/>
              <a:gd name="connsiteX5" fmla="*/ 4077478 w 4083585"/>
              <a:gd name="connsiteY5" fmla="*/ 537990 h 239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83585" h="2394781">
                <a:moveTo>
                  <a:pt x="0" y="2394781"/>
                </a:moveTo>
                <a:cubicBezTo>
                  <a:pt x="259702" y="2275816"/>
                  <a:pt x="519404" y="2156851"/>
                  <a:pt x="681135" y="1825614"/>
                </a:cubicBezTo>
                <a:cubicBezTo>
                  <a:pt x="842866" y="1494377"/>
                  <a:pt x="684245" y="702830"/>
                  <a:pt x="970384" y="407361"/>
                </a:cubicBezTo>
                <a:cubicBezTo>
                  <a:pt x="1256523" y="111892"/>
                  <a:pt x="1922106" y="111892"/>
                  <a:pt x="2397967" y="52798"/>
                </a:cubicBezTo>
                <a:cubicBezTo>
                  <a:pt x="2873828" y="-6296"/>
                  <a:pt x="3545633" y="-28067"/>
                  <a:pt x="3825551" y="52798"/>
                </a:cubicBezTo>
                <a:cubicBezTo>
                  <a:pt x="4105469" y="133663"/>
                  <a:pt x="4091473" y="335826"/>
                  <a:pt x="4077478" y="537990"/>
                </a:cubicBezTo>
              </a:path>
            </a:pathLst>
          </a:custGeom>
          <a:noFill/>
          <a:ln w="28575">
            <a:solidFill>
              <a:srgbClr val="3C9DAC"/>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68720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C7D21-BEB3-DA5F-DB22-4ADAD72E679B}"/>
              </a:ext>
            </a:extLst>
          </p:cNvPr>
          <p:cNvSpPr>
            <a:spLocks noGrp="1"/>
          </p:cNvSpPr>
          <p:nvPr>
            <p:ph type="title"/>
          </p:nvPr>
        </p:nvSpPr>
        <p:spPr/>
        <p:txBody>
          <a:bodyPr/>
          <a:lstStyle/>
          <a:p>
            <a:r>
              <a:rPr lang="en-US" dirty="0"/>
              <a:t>Evaluating Structural Consistency &amp; Item Stability</a:t>
            </a:r>
            <a:endParaRPr lang="en-CA" dirty="0"/>
          </a:p>
        </p:txBody>
      </p:sp>
      <p:sp>
        <p:nvSpPr>
          <p:cNvPr id="3" name="Footer Placeholder 2">
            <a:extLst>
              <a:ext uri="{FF2B5EF4-FFF2-40B4-BE49-F238E27FC236}">
                <a16:creationId xmlns:a16="http://schemas.microsoft.com/office/drawing/2014/main" id="{F7656CE4-05F1-F34C-D469-8A1390DB3DF8}"/>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264D343C-1122-AD0D-6B22-0AB21335353A}"/>
              </a:ext>
            </a:extLst>
          </p:cNvPr>
          <p:cNvSpPr>
            <a:spLocks noGrp="1"/>
          </p:cNvSpPr>
          <p:nvPr>
            <p:ph type="sldNum" sz="quarter" idx="12"/>
          </p:nvPr>
        </p:nvSpPr>
        <p:spPr/>
        <p:txBody>
          <a:bodyPr/>
          <a:lstStyle/>
          <a:p>
            <a:fld id="{B6F15528-21DE-4FAA-801E-634DDDAF4B2B}" type="slidenum">
              <a:rPr lang="en-US" smtClean="0"/>
              <a:pPr/>
              <a:t>39</a:t>
            </a:fld>
            <a:endParaRPr lang="en-US" dirty="0"/>
          </a:p>
        </p:txBody>
      </p:sp>
      <p:sp>
        <p:nvSpPr>
          <p:cNvPr id="5" name="Content Placeholder 4">
            <a:extLst>
              <a:ext uri="{FF2B5EF4-FFF2-40B4-BE49-F238E27FC236}">
                <a16:creationId xmlns:a16="http://schemas.microsoft.com/office/drawing/2014/main" id="{B68173E7-4FD6-718B-B7ED-F01D7A966503}"/>
              </a:ext>
            </a:extLst>
          </p:cNvPr>
          <p:cNvSpPr>
            <a:spLocks noGrp="1"/>
          </p:cNvSpPr>
          <p:nvPr>
            <p:ph sz="quarter" idx="1"/>
          </p:nvPr>
        </p:nvSpPr>
        <p:spPr/>
        <p:txBody>
          <a:bodyPr/>
          <a:lstStyle/>
          <a:p>
            <a:pPr marL="0" indent="0" algn="ctr">
              <a:buNone/>
            </a:pPr>
            <a:endParaRPr lang="en-US" sz="5400" b="1" dirty="0"/>
          </a:p>
          <a:p>
            <a:pPr marL="0" indent="0" algn="ctr">
              <a:buNone/>
            </a:pPr>
            <a:r>
              <a:rPr lang="en-US" sz="5400" b="1" dirty="0">
                <a:solidFill>
                  <a:srgbClr val="3C9DAC"/>
                </a:solidFill>
              </a:rPr>
              <a:t>Structural Consistency</a:t>
            </a:r>
          </a:p>
          <a:p>
            <a:pPr marL="0" indent="0" algn="ctr">
              <a:buNone/>
            </a:pPr>
            <a:endParaRPr lang="en-US" dirty="0"/>
          </a:p>
          <a:p>
            <a:pPr marL="0" indent="0" algn="ctr">
              <a:buNone/>
            </a:pPr>
            <a:r>
              <a:rPr lang="en-US" dirty="0"/>
              <a:t>T</a:t>
            </a:r>
            <a:r>
              <a:rPr lang="en-CA" dirty="0"/>
              <a:t>he proportion of times that each empirically derived</a:t>
            </a:r>
          </a:p>
          <a:p>
            <a:pPr marL="0" indent="0" algn="ctr">
              <a:buNone/>
            </a:pPr>
            <a:r>
              <a:rPr lang="en-CA" dirty="0"/>
              <a:t>dimension (i.e., the result from the initial EGA) was exactly recovered (i.e., identical item composition) from the bootstrap samples.</a:t>
            </a:r>
          </a:p>
        </p:txBody>
      </p:sp>
      <p:sp>
        <p:nvSpPr>
          <p:cNvPr id="7" name="TextBox 6">
            <a:extLst>
              <a:ext uri="{FF2B5EF4-FFF2-40B4-BE49-F238E27FC236}">
                <a16:creationId xmlns:a16="http://schemas.microsoft.com/office/drawing/2014/main" id="{CB4B6743-D466-8793-B255-1D087EC0016E}"/>
              </a:ext>
            </a:extLst>
          </p:cNvPr>
          <p:cNvSpPr txBox="1"/>
          <p:nvPr/>
        </p:nvSpPr>
        <p:spPr>
          <a:xfrm>
            <a:off x="453136" y="5696634"/>
            <a:ext cx="11480800" cy="584775"/>
          </a:xfrm>
          <a:prstGeom prst="rect">
            <a:avLst/>
          </a:prstGeom>
          <a:noFill/>
        </p:spPr>
        <p:txBody>
          <a:bodyPr wrap="square">
            <a:spAutoFit/>
          </a:bodyPr>
          <a:lstStyle/>
          <a:p>
            <a:r>
              <a:rPr lang="en-CA" sz="1600" b="1" i="0" dirty="0">
                <a:solidFill>
                  <a:srgbClr val="222222"/>
                </a:solidFill>
                <a:effectLst/>
                <a:latin typeface="+mj-lt"/>
              </a:rPr>
              <a:t>Source:</a:t>
            </a:r>
            <a:r>
              <a:rPr lang="en-CA" sz="1600" b="0" i="0" dirty="0">
                <a:solidFill>
                  <a:srgbClr val="222222"/>
                </a:solidFill>
                <a:effectLst/>
                <a:latin typeface="+mj-lt"/>
              </a:rPr>
              <a:t> Christensen, A. P., &amp; Golino, H. (2021). Estimating the stability of psychological dimensions via bootstrap exploratory graph analysis: A Monte Carlo simulation and tutorial. </a:t>
            </a:r>
            <a:r>
              <a:rPr lang="en-CA" sz="1600" b="0" i="1" dirty="0">
                <a:solidFill>
                  <a:srgbClr val="222222"/>
                </a:solidFill>
                <a:effectLst/>
                <a:latin typeface="+mj-lt"/>
              </a:rPr>
              <a:t>Psych</a:t>
            </a:r>
            <a:r>
              <a:rPr lang="en-CA" sz="1600" b="0" i="0" dirty="0">
                <a:solidFill>
                  <a:srgbClr val="222222"/>
                </a:solidFill>
                <a:effectLst/>
                <a:latin typeface="+mj-lt"/>
              </a:rPr>
              <a:t>, </a:t>
            </a:r>
            <a:r>
              <a:rPr lang="en-CA" sz="1600" b="0" i="1" dirty="0">
                <a:solidFill>
                  <a:srgbClr val="222222"/>
                </a:solidFill>
                <a:effectLst/>
                <a:latin typeface="+mj-lt"/>
              </a:rPr>
              <a:t>3</a:t>
            </a:r>
            <a:r>
              <a:rPr lang="en-CA" sz="1600" b="0" i="0" dirty="0">
                <a:solidFill>
                  <a:srgbClr val="222222"/>
                </a:solidFill>
                <a:effectLst/>
                <a:latin typeface="+mj-lt"/>
              </a:rPr>
              <a:t>(3), 479-500.</a:t>
            </a:r>
            <a:endParaRPr lang="en-CA" sz="1600" dirty="0">
              <a:latin typeface="+mj-lt"/>
            </a:endParaRPr>
          </a:p>
        </p:txBody>
      </p:sp>
    </p:spTree>
    <p:extLst>
      <p:ext uri="{BB962C8B-B14F-4D97-AF65-F5344CB8AC3E}">
        <p14:creationId xmlns:p14="http://schemas.microsoft.com/office/powerpoint/2010/main" val="3262869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4F1CF-08DA-943F-0ADB-29012E990F3E}"/>
              </a:ext>
            </a:extLst>
          </p:cNvPr>
          <p:cNvSpPr>
            <a:spLocks noGrp="1"/>
          </p:cNvSpPr>
          <p:nvPr>
            <p:ph type="title"/>
          </p:nvPr>
        </p:nvSpPr>
        <p:spPr>
          <a:xfrm>
            <a:off x="707136" y="2667000"/>
            <a:ext cx="4576064" cy="1143000"/>
          </a:xfrm>
        </p:spPr>
        <p:txBody>
          <a:bodyPr>
            <a:normAutofit/>
          </a:bodyPr>
          <a:lstStyle/>
          <a:p>
            <a:r>
              <a:rPr lang="en-US" sz="4800" b="1" dirty="0"/>
              <a:t>Network Science</a:t>
            </a:r>
          </a:p>
        </p:txBody>
      </p:sp>
      <p:sp>
        <p:nvSpPr>
          <p:cNvPr id="3" name="Footer Placeholder 2">
            <a:extLst>
              <a:ext uri="{FF2B5EF4-FFF2-40B4-BE49-F238E27FC236}">
                <a16:creationId xmlns:a16="http://schemas.microsoft.com/office/drawing/2014/main" id="{DE890C15-20B9-60A9-B065-616C47593112}"/>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978061E7-D82B-650D-EB1A-D539450A725B}"/>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Tree>
    <p:extLst>
      <p:ext uri="{BB962C8B-B14F-4D97-AF65-F5344CB8AC3E}">
        <p14:creationId xmlns:p14="http://schemas.microsoft.com/office/powerpoint/2010/main" val="3430526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E9826-660E-8419-0299-C7514A0870A9}"/>
              </a:ext>
            </a:extLst>
          </p:cNvPr>
          <p:cNvSpPr>
            <a:spLocks noGrp="1"/>
          </p:cNvSpPr>
          <p:nvPr>
            <p:ph type="title"/>
          </p:nvPr>
        </p:nvSpPr>
        <p:spPr/>
        <p:txBody>
          <a:bodyPr/>
          <a:lstStyle/>
          <a:p>
            <a:r>
              <a:rPr lang="en-US" dirty="0"/>
              <a:t>Evaluating Structural Consistency &amp; Item Stability</a:t>
            </a:r>
          </a:p>
        </p:txBody>
      </p:sp>
      <p:sp>
        <p:nvSpPr>
          <p:cNvPr id="3" name="Footer Placeholder 2">
            <a:extLst>
              <a:ext uri="{FF2B5EF4-FFF2-40B4-BE49-F238E27FC236}">
                <a16:creationId xmlns:a16="http://schemas.microsoft.com/office/drawing/2014/main" id="{50B5CDD3-8C83-DF30-D74C-FB042305C6A4}"/>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21733AA5-C781-16ED-76AA-967EF8F24923}"/>
              </a:ext>
            </a:extLst>
          </p:cNvPr>
          <p:cNvSpPr>
            <a:spLocks noGrp="1"/>
          </p:cNvSpPr>
          <p:nvPr>
            <p:ph type="sldNum" sz="quarter" idx="12"/>
          </p:nvPr>
        </p:nvSpPr>
        <p:spPr/>
        <p:txBody>
          <a:bodyPr/>
          <a:lstStyle/>
          <a:p>
            <a:fld id="{B6F15528-21DE-4FAA-801E-634DDDAF4B2B}" type="slidenum">
              <a:rPr lang="en-US" smtClean="0"/>
              <a:pPr/>
              <a:t>40</a:t>
            </a:fld>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FDAAD99-57B2-4160-C7B6-EE7B048363D1}"/>
                  </a:ext>
                </a:extLst>
              </p:cNvPr>
              <p:cNvSpPr>
                <a:spLocks noGrp="1"/>
              </p:cNvSpPr>
              <p:nvPr>
                <p:ph sz="quarter" idx="1"/>
              </p:nvPr>
            </p:nvSpPr>
            <p:spPr>
              <a:xfrm>
                <a:off x="804672" y="1447800"/>
                <a:ext cx="11006328" cy="4800600"/>
              </a:xfrm>
            </p:spPr>
            <p:txBody>
              <a:bodyPr>
                <a:normAutofit fontScale="85000" lnSpcReduction="20000"/>
              </a:bodyPr>
              <a:lstStyle/>
              <a:p>
                <a:r>
                  <a:rPr lang="en-US" dirty="0"/>
                  <a:t>Let </a:t>
                </a:r>
                <a:r>
                  <a:rPr lang="en-US" i="1" dirty="0"/>
                  <a:t>w</a:t>
                </a:r>
                <a:r>
                  <a:rPr lang="en-US" dirty="0"/>
                  <a:t> </a:t>
                </a:r>
                <a:r>
                  <a:rPr lang="en-CA" dirty="0"/>
                  <a:t>be the placement of items in the empirical EGA communities:</a:t>
                </a:r>
              </a:p>
              <a:p>
                <a:endParaRPr lang="en-CA"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solidFill>
                                <a:srgbClr val="3C9DAC"/>
                              </a:solidFill>
                              <a:latin typeface="Cambria Math" panose="02040503050406030204" pitchFamily="18" charset="0"/>
                            </a:rPr>
                            <m:t>1, 1, 1</m:t>
                          </m:r>
                          <m:r>
                            <a:rPr lang="en-US" b="0" i="1" smtClean="0">
                              <a:latin typeface="Cambria Math" panose="02040503050406030204" pitchFamily="18" charset="0"/>
                            </a:rPr>
                            <m:t>, </m:t>
                          </m:r>
                          <m:r>
                            <a:rPr lang="en-US" b="0" i="1" smtClean="0">
                              <a:solidFill>
                                <a:srgbClr val="C6183D"/>
                              </a:solidFill>
                              <a:latin typeface="Cambria Math" panose="02040503050406030204" pitchFamily="18" charset="0"/>
                            </a:rPr>
                            <m:t>2, 2, 2</m:t>
                          </m:r>
                          <m:r>
                            <a:rPr lang="en-US" b="0" i="1" smtClean="0">
                              <a:latin typeface="Cambria Math" panose="02040503050406030204" pitchFamily="18" charset="0"/>
                            </a:rPr>
                            <m:t>, </m:t>
                          </m:r>
                          <m:r>
                            <a:rPr lang="en-US" b="0" i="1" smtClean="0">
                              <a:solidFill>
                                <a:srgbClr val="00B050"/>
                              </a:solidFill>
                              <a:latin typeface="Cambria Math" panose="02040503050406030204" pitchFamily="18" charset="0"/>
                            </a:rPr>
                            <m:t>3, 3, 3</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 </m:t>
                          </m:r>
                          <m:r>
                            <a:rPr lang="en-US" b="0" i="1" smtClean="0">
                              <a:latin typeface="Cambria Math" panose="02040503050406030204" pitchFamily="18" charset="0"/>
                            </a:rPr>
                            <m:t>𝑗</m:t>
                          </m:r>
                        </m:e>
                      </m:d>
                    </m:oMath>
                  </m:oMathPara>
                </a14:m>
                <a:endParaRPr lang="en-US" b="0" dirty="0"/>
              </a:p>
              <a:p>
                <a:pPr marL="0" indent="0">
                  <a:buNone/>
                </a:pPr>
                <a:endParaRPr lang="en-US" dirty="0"/>
              </a:p>
              <a:p>
                <a:pPr marL="0" indent="0">
                  <a:buNone/>
                </a:pPr>
                <a:r>
                  <a:rPr lang="en-US" dirty="0"/>
                  <a:t>where values </a:t>
                </a:r>
                <a14:m>
                  <m:oMath xmlns:m="http://schemas.openxmlformats.org/officeDocument/2006/math">
                    <m:r>
                      <a:rPr lang="en-US" b="0" i="1" smtClean="0">
                        <a:latin typeface="Cambria Math" panose="02040503050406030204" pitchFamily="18" charset="0"/>
                      </a:rPr>
                      <m:t>𝑗</m:t>
                    </m:r>
                  </m:oMath>
                </a14:m>
                <a:r>
                  <a:rPr lang="en-US" dirty="0"/>
                  <a:t> denote dimensions (e.g., 1 denotes dimension 1). Assume that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𝑖</m:t>
                        </m:r>
                      </m:sup>
                    </m:sSup>
                  </m:oMath>
                </a14:m>
                <a:r>
                  <a:rPr lang="en-US" dirty="0"/>
                  <a:t> is a bootstrap placement of items for the i</a:t>
                </a:r>
                <a:r>
                  <a:rPr lang="en-US" baseline="30000" dirty="0"/>
                  <a:t>th </a:t>
                </a:r>
                <a:r>
                  <a:rPr lang="en-US" dirty="0"/>
                  <a:t>iteration of bootEGA. For example, assume that the first iteration is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1</m:t>
                        </m:r>
                      </m:sup>
                    </m:sSup>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smtClean="0">
                            <a:solidFill>
                              <a:srgbClr val="3C9DAC"/>
                            </a:solidFill>
                            <a:latin typeface="Cambria Math" panose="02040503050406030204" pitchFamily="18" charset="0"/>
                          </a:rPr>
                          <m:t>1,</m:t>
                        </m:r>
                        <m:r>
                          <a:rPr lang="en-US" b="0" i="1" smtClean="0">
                            <a:solidFill>
                              <a:srgbClr val="3C9DAC"/>
                            </a:solidFill>
                            <a:latin typeface="Cambria Math" panose="02040503050406030204" pitchFamily="18" charset="0"/>
                          </a:rPr>
                          <m:t> </m:t>
                        </m:r>
                        <m:r>
                          <a:rPr lang="en-US" i="1">
                            <a:solidFill>
                              <a:srgbClr val="3C9DAC"/>
                            </a:solidFill>
                            <a:latin typeface="Cambria Math" panose="02040503050406030204" pitchFamily="18" charset="0"/>
                          </a:rPr>
                          <m:t>1,</m:t>
                        </m:r>
                        <m:r>
                          <a:rPr lang="en-US" b="0" i="1" smtClean="0">
                            <a:solidFill>
                              <a:srgbClr val="3C9DAC"/>
                            </a:solidFill>
                            <a:latin typeface="Cambria Math" panose="02040503050406030204" pitchFamily="18" charset="0"/>
                          </a:rPr>
                          <m:t> </m:t>
                        </m:r>
                        <m:r>
                          <a:rPr lang="en-US" i="1">
                            <a:solidFill>
                              <a:srgbClr val="3C9DAC"/>
                            </a:solidFill>
                            <a:latin typeface="Cambria Math" panose="02040503050406030204" pitchFamily="18" charset="0"/>
                          </a:rPr>
                          <m:t>1</m:t>
                        </m:r>
                        <m:r>
                          <a:rPr lang="en-US" i="1">
                            <a:latin typeface="Cambria Math" panose="02040503050406030204" pitchFamily="18" charset="0"/>
                          </a:rPr>
                          <m:t>,</m:t>
                        </m:r>
                        <m:r>
                          <a:rPr lang="en-US" b="0" i="1" smtClean="0">
                            <a:latin typeface="Cambria Math" panose="02040503050406030204" pitchFamily="18" charset="0"/>
                          </a:rPr>
                          <m:t> </m:t>
                        </m:r>
                        <m:r>
                          <a:rPr lang="en-US" i="1" smtClean="0">
                            <a:solidFill>
                              <a:srgbClr val="C00000"/>
                            </a:solidFill>
                            <a:latin typeface="Cambria Math" panose="02040503050406030204" pitchFamily="18" charset="0"/>
                          </a:rPr>
                          <m:t>2,</m:t>
                        </m:r>
                        <m:r>
                          <a:rPr lang="en-US" b="0" i="1" smtClean="0">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2</m:t>
                        </m:r>
                        <m:r>
                          <a:rPr lang="en-US" i="1">
                            <a:latin typeface="Cambria Math" panose="02040503050406030204" pitchFamily="18" charset="0"/>
                          </a:rPr>
                          <m:t>,</m:t>
                        </m:r>
                        <m:r>
                          <a:rPr lang="en-US" b="0" i="1" smtClean="0">
                            <a:latin typeface="Cambria Math" panose="02040503050406030204" pitchFamily="18" charset="0"/>
                          </a:rPr>
                          <m:t> </m:t>
                        </m:r>
                        <m:r>
                          <a:rPr lang="en-US" b="1" i="1" smtClean="0">
                            <a:latin typeface="Cambria Math" panose="02040503050406030204" pitchFamily="18" charset="0"/>
                          </a:rPr>
                          <m:t>𝟑</m:t>
                        </m:r>
                        <m:r>
                          <a:rPr lang="en-US" i="1">
                            <a:latin typeface="Cambria Math" panose="02040503050406030204" pitchFamily="18" charset="0"/>
                          </a:rPr>
                          <m:t>,</m:t>
                        </m:r>
                        <m:r>
                          <a:rPr lang="en-US" b="0" i="1" smtClean="0">
                            <a:latin typeface="Cambria Math" panose="02040503050406030204" pitchFamily="18" charset="0"/>
                          </a:rPr>
                          <m:t> </m:t>
                        </m:r>
                        <m:r>
                          <a:rPr lang="en-US" i="1" smtClean="0">
                            <a:solidFill>
                              <a:srgbClr val="099809"/>
                            </a:solidFill>
                            <a:latin typeface="Cambria Math" panose="02040503050406030204" pitchFamily="18" charset="0"/>
                          </a:rPr>
                          <m:t>3,</m:t>
                        </m:r>
                        <m:r>
                          <a:rPr lang="en-US" b="0" i="1" smtClean="0">
                            <a:solidFill>
                              <a:srgbClr val="099809"/>
                            </a:solidFill>
                            <a:latin typeface="Cambria Math" panose="02040503050406030204" pitchFamily="18" charset="0"/>
                          </a:rPr>
                          <m:t> </m:t>
                        </m:r>
                        <m:r>
                          <a:rPr lang="en-US" i="1">
                            <a:solidFill>
                              <a:srgbClr val="099809"/>
                            </a:solidFill>
                            <a:latin typeface="Cambria Math" panose="02040503050406030204" pitchFamily="18" charset="0"/>
                          </a:rPr>
                          <m:t>3,</m:t>
                        </m:r>
                        <m:r>
                          <a:rPr lang="en-US" b="0" i="1" smtClean="0">
                            <a:solidFill>
                              <a:srgbClr val="099809"/>
                            </a:solidFill>
                            <a:latin typeface="Cambria Math" panose="02040503050406030204" pitchFamily="18" charset="0"/>
                          </a:rPr>
                          <m:t> </m:t>
                        </m:r>
                        <m:r>
                          <a:rPr lang="en-US" i="1">
                            <a:solidFill>
                              <a:srgbClr val="099809"/>
                            </a:solidFill>
                            <a:latin typeface="Cambria Math" panose="02040503050406030204" pitchFamily="18" charset="0"/>
                          </a:rPr>
                          <m:t>3</m:t>
                        </m:r>
                        <m:r>
                          <a:rPr lang="en-US" i="1">
                            <a:latin typeface="Cambria Math" panose="02040503050406030204" pitchFamily="18" charset="0"/>
                          </a:rPr>
                          <m:t>,…, </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𝑗</m:t>
                        </m:r>
                        <m:r>
                          <a:rPr lang="en-US" i="1">
                            <a:latin typeface="Cambria Math" panose="02040503050406030204" pitchFamily="18" charset="0"/>
                          </a:rPr>
                          <m:t>, </m:t>
                        </m:r>
                        <m:r>
                          <a:rPr lang="en-US" i="1">
                            <a:latin typeface="Cambria Math" panose="02040503050406030204" pitchFamily="18" charset="0"/>
                          </a:rPr>
                          <m:t>𝑗</m:t>
                        </m:r>
                      </m:e>
                    </m:d>
                  </m:oMath>
                </a14:m>
                <a:r>
                  <a:rPr lang="en-US" dirty="0"/>
                  <a:t>.</a:t>
                </a:r>
              </a:p>
              <a:p>
                <a:pPr marL="0" indent="0">
                  <a:buNone/>
                </a:pPr>
                <a:endParaRPr lang="en-US" dirty="0"/>
              </a:p>
              <a:p>
                <a:r>
                  <a:rPr lang="en-US" dirty="0"/>
                  <a:t>Now we will compare </a:t>
                </a:r>
                <a14:m>
                  <m:oMath xmlns:m="http://schemas.openxmlformats.org/officeDocument/2006/math">
                    <m:r>
                      <a:rPr lang="en-US" b="0" i="1" smtClean="0">
                        <a:latin typeface="Cambria Math" panose="02040503050406030204" pitchFamily="18" charset="0"/>
                      </a:rPr>
                      <m:t>𝑤</m:t>
                    </m:r>
                  </m:oMath>
                </a14:m>
                <a:r>
                  <a:rPr lang="en-US" dirty="0"/>
                  <a:t> with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1</m:t>
                        </m:r>
                      </m:sup>
                    </m:sSup>
                  </m:oMath>
                </a14:m>
                <a:r>
                  <a:rPr lang="en-US" dirty="0"/>
                  <a:t>. The first three items are “1” in both </a:t>
                </a:r>
                <a14:m>
                  <m:oMath xmlns:m="http://schemas.openxmlformats.org/officeDocument/2006/math">
                    <m:r>
                      <a:rPr lang="en-US" i="1">
                        <a:latin typeface="Cambria Math" panose="02040503050406030204" pitchFamily="18" charset="0"/>
                      </a:rPr>
                      <m:t>𝑤</m:t>
                    </m:r>
                  </m:oMath>
                </a14:m>
                <a:r>
                  <a:rPr lang="en-US" dirty="0"/>
                  <a:t> with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𝑏</m:t>
                        </m:r>
                      </m:e>
                      <m:sup>
                        <m:r>
                          <a:rPr lang="en-US" i="1">
                            <a:latin typeface="Cambria Math" panose="02040503050406030204" pitchFamily="18" charset="0"/>
                          </a:rPr>
                          <m:t>1</m:t>
                        </m:r>
                      </m:sup>
                    </m:sSup>
                  </m:oMath>
                </a14:m>
                <a:r>
                  <a:rPr lang="en-US" dirty="0"/>
                  <a:t> (1); the second three items do </a:t>
                </a:r>
                <a:r>
                  <a:rPr lang="en-US" i="1" dirty="0"/>
                  <a:t>not</a:t>
                </a:r>
                <a:r>
                  <a:rPr lang="en-US" dirty="0"/>
                  <a:t> exactly match (0); the third set of items match (1) </a:t>
                </a:r>
                <a:r>
                  <a:rPr lang="en-US" dirty="0">
                    <a:sym typeface="Wingdings" panose="05000000000000000000" pitchFamily="2" charset="2"/>
                  </a:rPr>
                  <a:t> giving us </a:t>
                </a:r>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𝑑</m:t>
                        </m:r>
                      </m:e>
                      <m:sup>
                        <m:r>
                          <a:rPr lang="en-US" i="1">
                            <a:latin typeface="Cambria Math" panose="02040503050406030204" pitchFamily="18" charset="0"/>
                          </a:rPr>
                          <m:t>1</m:t>
                        </m:r>
                      </m:sup>
                    </m:sSup>
                    <m:r>
                      <a:rPr lang="en-US" i="1">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1,0,1</m:t>
                        </m:r>
                      </m:e>
                    </m:d>
                    <m:r>
                      <a:rPr lang="en-US" b="0" i="1" smtClean="0">
                        <a:latin typeface="Cambria Math" panose="02040503050406030204" pitchFamily="18" charset="0"/>
                      </a:rPr>
                      <m:t>.</m:t>
                    </m:r>
                  </m:oMath>
                </a14:m>
                <a:r>
                  <a:rPr lang="en-US" dirty="0"/>
                  <a:t> Then structural consistency for each dimension can be computed as:</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𝑛</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𝑗</m:t>
                                  </m:r>
                                </m:sub>
                                <m:sup>
                                  <m:r>
                                    <a:rPr lang="en-US" b="0" i="1" smtClean="0">
                                      <a:latin typeface="Cambria Math" panose="02040503050406030204" pitchFamily="18" charset="0"/>
                                    </a:rPr>
                                    <m:t>𝑖</m:t>
                                  </m:r>
                                </m:sup>
                              </m:sSubSup>
                            </m:e>
                          </m:nary>
                        </m:num>
                        <m:den>
                          <m:r>
                            <a:rPr lang="en-US" b="0" i="1" smtClean="0">
                              <a:latin typeface="Cambria Math" panose="02040503050406030204" pitchFamily="18" charset="0"/>
                            </a:rPr>
                            <m:t>𝑛</m:t>
                          </m:r>
                        </m:den>
                      </m:f>
                    </m:oMath>
                  </m:oMathPara>
                </a14:m>
                <a:endParaRPr lang="en-US" b="0" dirty="0"/>
              </a:p>
              <a:p>
                <a:pPr marL="0" indent="0">
                  <a:buNone/>
                </a:pPr>
                <a:r>
                  <a:rPr lang="en-US" dirty="0"/>
                  <a:t>where </a:t>
                </a:r>
                <a:r>
                  <a:rPr lang="en-US" i="1" dirty="0"/>
                  <a:t>n</a:t>
                </a:r>
                <a:r>
                  <a:rPr lang="en-US" dirty="0"/>
                  <a:t> is the number of iterations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oMath>
                </a14:m>
                <a:r>
                  <a:rPr lang="en-US" dirty="0"/>
                  <a:t> is the structural consistency of dimension </a:t>
                </a:r>
                <a:r>
                  <a:rPr lang="en-US" i="1" dirty="0"/>
                  <a:t>j</a:t>
                </a:r>
                <a:r>
                  <a:rPr lang="en-US" dirty="0"/>
                  <a:t>. </a:t>
                </a:r>
              </a:p>
            </p:txBody>
          </p:sp>
        </mc:Choice>
        <mc:Fallback xmlns="">
          <p:sp>
            <p:nvSpPr>
              <p:cNvPr id="5" name="Content Placeholder 4">
                <a:extLst>
                  <a:ext uri="{FF2B5EF4-FFF2-40B4-BE49-F238E27FC236}">
                    <a16:creationId xmlns:a16="http://schemas.microsoft.com/office/drawing/2014/main" id="{DFDAAD99-57B2-4160-C7B6-EE7B048363D1}"/>
                  </a:ext>
                </a:extLst>
              </p:cNvPr>
              <p:cNvSpPr>
                <a:spLocks noGrp="1" noRot="1" noChangeAspect="1" noMove="1" noResize="1" noEditPoints="1" noAdjustHandles="1" noChangeArrowheads="1" noChangeShapeType="1" noTextEdit="1"/>
              </p:cNvSpPr>
              <p:nvPr>
                <p:ph sz="quarter" idx="1"/>
              </p:nvPr>
            </p:nvSpPr>
            <p:spPr>
              <a:xfrm>
                <a:off x="804672" y="1447800"/>
                <a:ext cx="11006328" cy="4800600"/>
              </a:xfrm>
              <a:blipFill>
                <a:blip r:embed="rId2"/>
                <a:stretch>
                  <a:fillRect l="-720" t="-2160" r="-332"/>
                </a:stretch>
              </a:blipFill>
            </p:spPr>
            <p:txBody>
              <a:bodyPr/>
              <a:lstStyle/>
              <a:p>
                <a:r>
                  <a:rPr lang="en-CA">
                    <a:noFill/>
                  </a:rPr>
                  <a:t> </a:t>
                </a:r>
              </a:p>
            </p:txBody>
          </p:sp>
        </mc:Fallback>
      </mc:AlternateContent>
    </p:spTree>
    <p:extLst>
      <p:ext uri="{BB962C8B-B14F-4D97-AF65-F5344CB8AC3E}">
        <p14:creationId xmlns:p14="http://schemas.microsoft.com/office/powerpoint/2010/main" val="776831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C7D21-BEB3-DA5F-DB22-4ADAD72E679B}"/>
              </a:ext>
            </a:extLst>
          </p:cNvPr>
          <p:cNvSpPr>
            <a:spLocks noGrp="1"/>
          </p:cNvSpPr>
          <p:nvPr>
            <p:ph type="title"/>
          </p:nvPr>
        </p:nvSpPr>
        <p:spPr/>
        <p:txBody>
          <a:bodyPr/>
          <a:lstStyle/>
          <a:p>
            <a:r>
              <a:rPr lang="en-US" dirty="0"/>
              <a:t>Evaluating Structural Consistency &amp; Item Stability</a:t>
            </a:r>
            <a:endParaRPr lang="en-CA" dirty="0"/>
          </a:p>
        </p:txBody>
      </p:sp>
      <p:sp>
        <p:nvSpPr>
          <p:cNvPr id="3" name="Footer Placeholder 2">
            <a:extLst>
              <a:ext uri="{FF2B5EF4-FFF2-40B4-BE49-F238E27FC236}">
                <a16:creationId xmlns:a16="http://schemas.microsoft.com/office/drawing/2014/main" id="{F7656CE4-05F1-F34C-D469-8A1390DB3DF8}"/>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264D343C-1122-AD0D-6B22-0AB21335353A}"/>
              </a:ext>
            </a:extLst>
          </p:cNvPr>
          <p:cNvSpPr>
            <a:spLocks noGrp="1"/>
          </p:cNvSpPr>
          <p:nvPr>
            <p:ph type="sldNum" sz="quarter" idx="12"/>
          </p:nvPr>
        </p:nvSpPr>
        <p:spPr/>
        <p:txBody>
          <a:bodyPr/>
          <a:lstStyle/>
          <a:p>
            <a:fld id="{B6F15528-21DE-4FAA-801E-634DDDAF4B2B}" type="slidenum">
              <a:rPr lang="en-US" smtClean="0"/>
              <a:pPr/>
              <a:t>41</a:t>
            </a:fld>
            <a:endParaRPr lang="en-US" dirty="0"/>
          </a:p>
        </p:txBody>
      </p:sp>
      <p:sp>
        <p:nvSpPr>
          <p:cNvPr id="5" name="Content Placeholder 4">
            <a:extLst>
              <a:ext uri="{FF2B5EF4-FFF2-40B4-BE49-F238E27FC236}">
                <a16:creationId xmlns:a16="http://schemas.microsoft.com/office/drawing/2014/main" id="{B68173E7-4FD6-718B-B7ED-F01D7A966503}"/>
              </a:ext>
            </a:extLst>
          </p:cNvPr>
          <p:cNvSpPr>
            <a:spLocks noGrp="1"/>
          </p:cNvSpPr>
          <p:nvPr>
            <p:ph sz="quarter" idx="1"/>
          </p:nvPr>
        </p:nvSpPr>
        <p:spPr/>
        <p:txBody>
          <a:bodyPr/>
          <a:lstStyle/>
          <a:p>
            <a:pPr marL="0" indent="0" algn="ctr">
              <a:buNone/>
            </a:pPr>
            <a:endParaRPr lang="en-US" sz="5400" b="1" dirty="0"/>
          </a:p>
          <a:p>
            <a:pPr marL="0" indent="0" algn="ctr">
              <a:buNone/>
            </a:pPr>
            <a:r>
              <a:rPr lang="en-US" sz="5400" b="1" dirty="0">
                <a:solidFill>
                  <a:srgbClr val="3C9DAC"/>
                </a:solidFill>
              </a:rPr>
              <a:t>Item Stability</a:t>
            </a:r>
          </a:p>
          <a:p>
            <a:pPr marL="0" indent="0" algn="ctr">
              <a:buNone/>
            </a:pPr>
            <a:endParaRPr lang="en-US" dirty="0"/>
          </a:p>
          <a:p>
            <a:pPr marL="0" indent="0" algn="ctr">
              <a:buNone/>
            </a:pPr>
            <a:r>
              <a:rPr lang="en-US" dirty="0"/>
              <a:t>An index of the robustness of each item’s placement within each empirically derived dimension. It is estimated by computing the proportion of times each item is placed in each dimension (via bootstrapping)</a:t>
            </a:r>
            <a:endParaRPr lang="en-CA" dirty="0"/>
          </a:p>
        </p:txBody>
      </p:sp>
      <p:sp>
        <p:nvSpPr>
          <p:cNvPr id="7" name="TextBox 6">
            <a:extLst>
              <a:ext uri="{FF2B5EF4-FFF2-40B4-BE49-F238E27FC236}">
                <a16:creationId xmlns:a16="http://schemas.microsoft.com/office/drawing/2014/main" id="{CB4B6743-D466-8793-B255-1D087EC0016E}"/>
              </a:ext>
            </a:extLst>
          </p:cNvPr>
          <p:cNvSpPr txBox="1"/>
          <p:nvPr/>
        </p:nvSpPr>
        <p:spPr>
          <a:xfrm>
            <a:off x="453136" y="5696634"/>
            <a:ext cx="11480800" cy="584775"/>
          </a:xfrm>
          <a:prstGeom prst="rect">
            <a:avLst/>
          </a:prstGeom>
          <a:noFill/>
        </p:spPr>
        <p:txBody>
          <a:bodyPr wrap="square">
            <a:spAutoFit/>
          </a:bodyPr>
          <a:lstStyle/>
          <a:p>
            <a:r>
              <a:rPr lang="en-CA" sz="1600" b="1" i="0" dirty="0">
                <a:solidFill>
                  <a:srgbClr val="222222"/>
                </a:solidFill>
                <a:effectLst/>
                <a:latin typeface="+mj-lt"/>
              </a:rPr>
              <a:t>Source:</a:t>
            </a:r>
            <a:r>
              <a:rPr lang="en-CA" sz="1600" b="0" i="0" dirty="0">
                <a:solidFill>
                  <a:srgbClr val="222222"/>
                </a:solidFill>
                <a:effectLst/>
                <a:latin typeface="+mj-lt"/>
              </a:rPr>
              <a:t> Christensen, A. P., &amp; Golino, H. (2021). Estimating the stability of psychological dimensions via bootstrap exploratory graph analysis: A Monte Carlo simulation and tutorial. </a:t>
            </a:r>
            <a:r>
              <a:rPr lang="en-CA" sz="1600" b="0" i="1" dirty="0">
                <a:solidFill>
                  <a:srgbClr val="222222"/>
                </a:solidFill>
                <a:effectLst/>
                <a:latin typeface="+mj-lt"/>
              </a:rPr>
              <a:t>Psych</a:t>
            </a:r>
            <a:r>
              <a:rPr lang="en-CA" sz="1600" b="0" i="0" dirty="0">
                <a:solidFill>
                  <a:srgbClr val="222222"/>
                </a:solidFill>
                <a:effectLst/>
                <a:latin typeface="+mj-lt"/>
              </a:rPr>
              <a:t>, </a:t>
            </a:r>
            <a:r>
              <a:rPr lang="en-CA" sz="1600" b="0" i="1" dirty="0">
                <a:solidFill>
                  <a:srgbClr val="222222"/>
                </a:solidFill>
                <a:effectLst/>
                <a:latin typeface="+mj-lt"/>
              </a:rPr>
              <a:t>3</a:t>
            </a:r>
            <a:r>
              <a:rPr lang="en-CA" sz="1600" b="0" i="0" dirty="0">
                <a:solidFill>
                  <a:srgbClr val="222222"/>
                </a:solidFill>
                <a:effectLst/>
                <a:latin typeface="+mj-lt"/>
              </a:rPr>
              <a:t>(3), 479-500.</a:t>
            </a:r>
            <a:endParaRPr lang="en-CA" sz="1600" dirty="0">
              <a:latin typeface="+mj-lt"/>
            </a:endParaRPr>
          </a:p>
        </p:txBody>
      </p:sp>
    </p:spTree>
    <p:extLst>
      <p:ext uri="{BB962C8B-B14F-4D97-AF65-F5344CB8AC3E}">
        <p14:creationId xmlns:p14="http://schemas.microsoft.com/office/powerpoint/2010/main" val="37919561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C7D21-BEB3-DA5F-DB22-4ADAD72E679B}"/>
              </a:ext>
            </a:extLst>
          </p:cNvPr>
          <p:cNvSpPr>
            <a:spLocks noGrp="1"/>
          </p:cNvSpPr>
          <p:nvPr>
            <p:ph type="title"/>
          </p:nvPr>
        </p:nvSpPr>
        <p:spPr/>
        <p:txBody>
          <a:bodyPr/>
          <a:lstStyle/>
          <a:p>
            <a:r>
              <a:rPr lang="en-US" dirty="0"/>
              <a:t>Evaluating Structural Consistency &amp; Item Stability</a:t>
            </a:r>
            <a:endParaRPr lang="en-CA" dirty="0"/>
          </a:p>
        </p:txBody>
      </p:sp>
      <p:sp>
        <p:nvSpPr>
          <p:cNvPr id="3" name="Footer Placeholder 2">
            <a:extLst>
              <a:ext uri="{FF2B5EF4-FFF2-40B4-BE49-F238E27FC236}">
                <a16:creationId xmlns:a16="http://schemas.microsoft.com/office/drawing/2014/main" id="{F7656CE4-05F1-F34C-D469-8A1390DB3DF8}"/>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264D343C-1122-AD0D-6B22-0AB21335353A}"/>
              </a:ext>
            </a:extLst>
          </p:cNvPr>
          <p:cNvSpPr>
            <a:spLocks noGrp="1"/>
          </p:cNvSpPr>
          <p:nvPr>
            <p:ph type="sldNum" sz="quarter" idx="12"/>
          </p:nvPr>
        </p:nvSpPr>
        <p:spPr/>
        <p:txBody>
          <a:bodyPr/>
          <a:lstStyle/>
          <a:p>
            <a:fld id="{B6F15528-21DE-4FAA-801E-634DDDAF4B2B}" type="slidenum">
              <a:rPr lang="en-US" smtClean="0"/>
              <a:pPr/>
              <a:t>42</a:t>
            </a:fld>
            <a:endParaRPr lang="en-US" dirty="0"/>
          </a:p>
        </p:txBody>
      </p:sp>
      <p:sp>
        <p:nvSpPr>
          <p:cNvPr id="5" name="Content Placeholder 4">
            <a:extLst>
              <a:ext uri="{FF2B5EF4-FFF2-40B4-BE49-F238E27FC236}">
                <a16:creationId xmlns:a16="http://schemas.microsoft.com/office/drawing/2014/main" id="{B68173E7-4FD6-718B-B7ED-F01D7A966503}"/>
              </a:ext>
            </a:extLst>
          </p:cNvPr>
          <p:cNvSpPr>
            <a:spLocks noGrp="1"/>
          </p:cNvSpPr>
          <p:nvPr>
            <p:ph sz="quarter" idx="1"/>
          </p:nvPr>
        </p:nvSpPr>
        <p:spPr/>
        <p:txBody>
          <a:bodyPr>
            <a:normAutofit fontScale="92500" lnSpcReduction="10000"/>
          </a:bodyPr>
          <a:lstStyle/>
          <a:p>
            <a:r>
              <a:rPr lang="en-US" dirty="0"/>
              <a:t>Bootstrap Exploratory Graph Analysis (bootEGA; </a:t>
            </a:r>
            <a:r>
              <a:rPr lang="en-US" dirty="0">
                <a:hlinkClick r:id="rId2"/>
              </a:rPr>
              <a:t>Christensen &amp; Golino, 2021</a:t>
            </a:r>
            <a:r>
              <a:rPr lang="en-US" dirty="0"/>
              <a:t>)</a:t>
            </a:r>
          </a:p>
          <a:p>
            <a:pPr lvl="1"/>
            <a:r>
              <a:rPr lang="en-US" b="1" dirty="0"/>
              <a:t>Parametric</a:t>
            </a:r>
            <a:r>
              <a:rPr lang="en-US" dirty="0"/>
              <a:t>: Estimating the empirical correlation matrix and using it to generate multivariate normal data</a:t>
            </a:r>
          </a:p>
          <a:p>
            <a:pPr lvl="1"/>
            <a:r>
              <a:rPr lang="en-US" b="1" dirty="0"/>
              <a:t>Nonparametric</a:t>
            </a:r>
            <a:r>
              <a:rPr lang="en-US" dirty="0"/>
              <a:t>: Resampling with a replacement from the empirical dataset (more useful when the underlying distribution is unknown or non-normal)</a:t>
            </a:r>
          </a:p>
          <a:p>
            <a:pPr lvl="1"/>
            <a:endParaRPr lang="en-US" dirty="0"/>
          </a:p>
          <a:p>
            <a:r>
              <a:rPr lang="en-US" dirty="0"/>
              <a:t>bootEGA procedure:</a:t>
            </a:r>
          </a:p>
          <a:p>
            <a:pPr marL="777240" lvl="1" indent="-457200">
              <a:buFont typeface="+mj-lt"/>
              <a:buAutoNum type="arabicPeriod"/>
            </a:pPr>
            <a:r>
              <a:rPr lang="en-US" dirty="0"/>
              <a:t>Generate new data (using method #1 or #2 above)</a:t>
            </a:r>
          </a:p>
          <a:p>
            <a:pPr marL="777240" lvl="1" indent="-457200">
              <a:buFont typeface="+mj-lt"/>
              <a:buAutoNum type="arabicPeriod"/>
            </a:pPr>
            <a:r>
              <a:rPr lang="en-US" dirty="0"/>
              <a:t>Perform EGA for each replicate sample </a:t>
            </a:r>
            <a:r>
              <a:rPr lang="en-US" dirty="0">
                <a:sym typeface="Wingdings" panose="05000000000000000000" pitchFamily="2" charset="2"/>
              </a:rPr>
              <a:t> </a:t>
            </a:r>
            <a:r>
              <a:rPr lang="en-US" dirty="0"/>
              <a:t>creating a sampling distribution of EGA results</a:t>
            </a:r>
          </a:p>
          <a:p>
            <a:pPr marL="777240" lvl="1" indent="-457200">
              <a:buFont typeface="+mj-lt"/>
              <a:buAutoNum type="arabicPeriod"/>
            </a:pPr>
            <a:r>
              <a:rPr lang="en-US" dirty="0"/>
              <a:t>Continue this process iteratively until the desired number of samples is achieved</a:t>
            </a:r>
          </a:p>
          <a:p>
            <a:pPr marL="777240" lvl="1" indent="-457200">
              <a:buFont typeface="+mj-lt"/>
              <a:buAutoNum type="arabicPeriod"/>
            </a:pPr>
            <a:r>
              <a:rPr lang="en-US" dirty="0"/>
              <a:t>Evaluate the stability of dimensions (i.e., structural consistency) and items (i.e., item stability) across bootstrap replicates</a:t>
            </a:r>
          </a:p>
          <a:p>
            <a:endParaRPr lang="en-US" dirty="0"/>
          </a:p>
          <a:p>
            <a:endParaRPr lang="en-CA" dirty="0"/>
          </a:p>
        </p:txBody>
      </p:sp>
    </p:spTree>
    <p:extLst>
      <p:ext uri="{BB962C8B-B14F-4D97-AF65-F5344CB8AC3E}">
        <p14:creationId xmlns:p14="http://schemas.microsoft.com/office/powerpoint/2010/main" val="3053245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D6CDEDB-8630-1E98-50BD-DCB1233DCE09}"/>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3378C6A8-05F0-401E-1271-8382D7C04019}"/>
              </a:ext>
            </a:extLst>
          </p:cNvPr>
          <p:cNvSpPr>
            <a:spLocks noGrp="1"/>
          </p:cNvSpPr>
          <p:nvPr>
            <p:ph type="sldNum" sz="quarter" idx="12"/>
          </p:nvPr>
        </p:nvSpPr>
        <p:spPr/>
        <p:txBody>
          <a:bodyPr/>
          <a:lstStyle/>
          <a:p>
            <a:fld id="{B6F15528-21DE-4FAA-801E-634DDDAF4B2B}" type="slidenum">
              <a:rPr lang="en-US" smtClean="0"/>
              <a:pPr/>
              <a:t>43</a:t>
            </a:fld>
            <a:endParaRPr lang="en-US" dirty="0"/>
          </a:p>
        </p:txBody>
      </p:sp>
      <p:sp>
        <p:nvSpPr>
          <p:cNvPr id="10" name="Title 1">
            <a:extLst>
              <a:ext uri="{FF2B5EF4-FFF2-40B4-BE49-F238E27FC236}">
                <a16:creationId xmlns:a16="http://schemas.microsoft.com/office/drawing/2014/main" id="{BBE1F7C6-EE8E-E796-BC78-451E11070758}"/>
              </a:ext>
            </a:extLst>
          </p:cNvPr>
          <p:cNvSpPr>
            <a:spLocks noGrp="1"/>
          </p:cNvSpPr>
          <p:nvPr>
            <p:ph type="title"/>
          </p:nvPr>
        </p:nvSpPr>
        <p:spPr>
          <a:xfrm>
            <a:off x="804672" y="274638"/>
            <a:ext cx="10777728" cy="901341"/>
          </a:xfrm>
        </p:spPr>
        <p:txBody>
          <a:bodyPr/>
          <a:lstStyle/>
          <a:p>
            <a:r>
              <a:rPr lang="en-US" dirty="0"/>
              <a:t>Evaluating Item Wording Effects</a:t>
            </a:r>
          </a:p>
        </p:txBody>
      </p:sp>
      <p:grpSp>
        <p:nvGrpSpPr>
          <p:cNvPr id="35" name="Group 34">
            <a:extLst>
              <a:ext uri="{FF2B5EF4-FFF2-40B4-BE49-F238E27FC236}">
                <a16:creationId xmlns:a16="http://schemas.microsoft.com/office/drawing/2014/main" id="{C47679D7-3C63-9244-203C-546392094181}"/>
              </a:ext>
            </a:extLst>
          </p:cNvPr>
          <p:cNvGrpSpPr/>
          <p:nvPr/>
        </p:nvGrpSpPr>
        <p:grpSpPr>
          <a:xfrm>
            <a:off x="304800" y="1084837"/>
            <a:ext cx="6183084" cy="2829291"/>
            <a:chOff x="304800" y="1084837"/>
            <a:chExt cx="6183084" cy="2829291"/>
          </a:xfrm>
        </p:grpSpPr>
        <p:pic>
          <p:nvPicPr>
            <p:cNvPr id="5125" name="Picture 5">
              <a:extLst>
                <a:ext uri="{FF2B5EF4-FFF2-40B4-BE49-F238E27FC236}">
                  <a16:creationId xmlns:a16="http://schemas.microsoft.com/office/drawing/2014/main" id="{D0FE0DB4-2DE9-35CC-1DA8-CDE495274C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394128"/>
              <a:ext cx="5471795"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B3F8E1B3-827E-0950-D823-03451E0DD02F}"/>
                </a:ext>
              </a:extLst>
            </p:cNvPr>
            <p:cNvSpPr txBox="1"/>
            <p:nvPr/>
          </p:nvSpPr>
          <p:spPr>
            <a:xfrm>
              <a:off x="381000" y="1084837"/>
              <a:ext cx="6106884" cy="369332"/>
            </a:xfrm>
            <a:prstGeom prst="rect">
              <a:avLst/>
            </a:prstGeom>
            <a:noFill/>
          </p:spPr>
          <p:txBody>
            <a:bodyPr wrap="square">
              <a:spAutoFit/>
            </a:bodyPr>
            <a:lstStyle/>
            <a:p>
              <a:pPr marL="0" indent="0">
                <a:buNone/>
              </a:pPr>
              <a:r>
                <a:rPr lang="en-CA" b="1" dirty="0">
                  <a:solidFill>
                    <a:schemeClr val="tx1">
                      <a:lumMod val="95000"/>
                      <a:lumOff val="5000"/>
                      <a:alpha val="60000"/>
                    </a:schemeClr>
                  </a:solidFill>
                </a:rPr>
                <a:t>“Students Like Learning Mathematics” in TIMSS 2019</a:t>
              </a:r>
            </a:p>
          </p:txBody>
        </p:sp>
      </p:grpSp>
      <p:grpSp>
        <p:nvGrpSpPr>
          <p:cNvPr id="36" name="Group 35">
            <a:extLst>
              <a:ext uri="{FF2B5EF4-FFF2-40B4-BE49-F238E27FC236}">
                <a16:creationId xmlns:a16="http://schemas.microsoft.com/office/drawing/2014/main" id="{2C1F9925-7186-BE50-16C5-7D29ED7054E5}"/>
              </a:ext>
            </a:extLst>
          </p:cNvPr>
          <p:cNvGrpSpPr/>
          <p:nvPr/>
        </p:nvGrpSpPr>
        <p:grpSpPr>
          <a:xfrm>
            <a:off x="3733800" y="3918793"/>
            <a:ext cx="7527504" cy="2849026"/>
            <a:chOff x="3733800" y="3918793"/>
            <a:chExt cx="7527504" cy="2849026"/>
          </a:xfrm>
        </p:grpSpPr>
        <p:pic>
          <p:nvPicPr>
            <p:cNvPr id="5129" name="Picture 9">
              <a:extLst>
                <a:ext uri="{FF2B5EF4-FFF2-40B4-BE49-F238E27FC236}">
                  <a16:creationId xmlns:a16="http://schemas.microsoft.com/office/drawing/2014/main" id="{15EE4736-7910-9A46-F479-A578CB3EDD5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800" y="4175819"/>
              <a:ext cx="7527504" cy="25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a:extLst>
                <a:ext uri="{FF2B5EF4-FFF2-40B4-BE49-F238E27FC236}">
                  <a16:creationId xmlns:a16="http://schemas.microsoft.com/office/drawing/2014/main" id="{0A53CC64-8AA1-9C3B-664B-05FFBB039AA9}"/>
                </a:ext>
              </a:extLst>
            </p:cNvPr>
            <p:cNvSpPr txBox="1"/>
            <p:nvPr/>
          </p:nvSpPr>
          <p:spPr>
            <a:xfrm>
              <a:off x="5029200" y="3918793"/>
              <a:ext cx="6106884" cy="369332"/>
            </a:xfrm>
            <a:prstGeom prst="rect">
              <a:avLst/>
            </a:prstGeom>
            <a:noFill/>
          </p:spPr>
          <p:txBody>
            <a:bodyPr wrap="square">
              <a:spAutoFit/>
            </a:bodyPr>
            <a:lstStyle/>
            <a:p>
              <a:pPr marL="0" indent="0">
                <a:buNone/>
              </a:pPr>
              <a:r>
                <a:rPr lang="en-CA" b="1" dirty="0">
                  <a:solidFill>
                    <a:schemeClr val="tx1">
                      <a:lumMod val="95000"/>
                      <a:lumOff val="5000"/>
                      <a:alpha val="60000"/>
                    </a:schemeClr>
                  </a:solidFill>
                </a:rPr>
                <a:t>“Students Confident in Mathematics” in TIMSS 2019</a:t>
              </a:r>
            </a:p>
          </p:txBody>
        </p:sp>
      </p:grpSp>
      <p:sp>
        <p:nvSpPr>
          <p:cNvPr id="25" name="TextBox 24">
            <a:extLst>
              <a:ext uri="{FF2B5EF4-FFF2-40B4-BE49-F238E27FC236}">
                <a16:creationId xmlns:a16="http://schemas.microsoft.com/office/drawing/2014/main" id="{A3F93FCE-DE6E-1DA6-891D-955ECF57B407}"/>
              </a:ext>
            </a:extLst>
          </p:cNvPr>
          <p:cNvSpPr txBox="1"/>
          <p:nvPr/>
        </p:nvSpPr>
        <p:spPr>
          <a:xfrm>
            <a:off x="6261960" y="1526529"/>
            <a:ext cx="1205640" cy="400110"/>
          </a:xfrm>
          <a:prstGeom prst="rect">
            <a:avLst/>
          </a:prstGeom>
          <a:noFill/>
        </p:spPr>
        <p:txBody>
          <a:bodyPr wrap="square">
            <a:spAutoFit/>
          </a:bodyPr>
          <a:lstStyle/>
          <a:p>
            <a:r>
              <a:rPr lang="en-CA" sz="2000" b="1" dirty="0">
                <a:solidFill>
                  <a:schemeClr val="tx1">
                    <a:alpha val="60000"/>
                  </a:schemeClr>
                </a:solidFill>
              </a:rPr>
              <a:t>Negation</a:t>
            </a:r>
            <a:endParaRPr lang="en-CA" sz="2000" b="1" dirty="0"/>
          </a:p>
        </p:txBody>
      </p:sp>
      <p:sp>
        <p:nvSpPr>
          <p:cNvPr id="28" name="Freeform: Shape 27">
            <a:extLst>
              <a:ext uri="{FF2B5EF4-FFF2-40B4-BE49-F238E27FC236}">
                <a16:creationId xmlns:a16="http://schemas.microsoft.com/office/drawing/2014/main" id="{300E9598-61D7-DB8A-829D-ED0365578FDF}"/>
              </a:ext>
            </a:extLst>
          </p:cNvPr>
          <p:cNvSpPr/>
          <p:nvPr/>
        </p:nvSpPr>
        <p:spPr>
          <a:xfrm>
            <a:off x="2948473" y="1667685"/>
            <a:ext cx="3284376" cy="142454"/>
          </a:xfrm>
          <a:custGeom>
            <a:avLst/>
            <a:gdLst>
              <a:gd name="connsiteX0" fmla="*/ 0 w 3284376"/>
              <a:gd name="connsiteY0" fmla="*/ 142454 h 142454"/>
              <a:gd name="connsiteX1" fmla="*/ 2080727 w 3284376"/>
              <a:gd name="connsiteY1" fmla="*/ 2495 h 142454"/>
              <a:gd name="connsiteX2" fmla="*/ 3284376 w 3284376"/>
              <a:gd name="connsiteY2" fmla="*/ 49148 h 142454"/>
              <a:gd name="connsiteX3" fmla="*/ 3284376 w 3284376"/>
              <a:gd name="connsiteY3" fmla="*/ 49148 h 142454"/>
            </a:gdLst>
            <a:ahLst/>
            <a:cxnLst>
              <a:cxn ang="0">
                <a:pos x="connsiteX0" y="connsiteY0"/>
              </a:cxn>
              <a:cxn ang="0">
                <a:pos x="connsiteX1" y="connsiteY1"/>
              </a:cxn>
              <a:cxn ang="0">
                <a:pos x="connsiteX2" y="connsiteY2"/>
              </a:cxn>
              <a:cxn ang="0">
                <a:pos x="connsiteX3" y="connsiteY3"/>
              </a:cxn>
            </a:cxnLst>
            <a:rect l="l" t="t" r="r" b="b"/>
            <a:pathLst>
              <a:path w="3284376" h="142454">
                <a:moveTo>
                  <a:pt x="0" y="142454"/>
                </a:moveTo>
                <a:cubicBezTo>
                  <a:pt x="766665" y="80250"/>
                  <a:pt x="1533331" y="18046"/>
                  <a:pt x="2080727" y="2495"/>
                </a:cubicBezTo>
                <a:cubicBezTo>
                  <a:pt x="2628123" y="-13056"/>
                  <a:pt x="3284376" y="49148"/>
                  <a:pt x="3284376" y="49148"/>
                </a:cubicBezTo>
                <a:lnTo>
                  <a:pt x="3284376" y="49148"/>
                </a:lnTo>
              </a:path>
            </a:pathLst>
          </a:custGeom>
          <a:noFill/>
          <a:ln w="19050">
            <a:solidFill>
              <a:srgbClr val="F5A6AE"/>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cxnSp>
        <p:nvCxnSpPr>
          <p:cNvPr id="30" name="Straight Arrow Connector 29">
            <a:extLst>
              <a:ext uri="{FF2B5EF4-FFF2-40B4-BE49-F238E27FC236}">
                <a16:creationId xmlns:a16="http://schemas.microsoft.com/office/drawing/2014/main" id="{86F9E8E3-D90C-A7B0-F917-E95A2FF7DA2F}"/>
              </a:ext>
            </a:extLst>
          </p:cNvPr>
          <p:cNvCxnSpPr>
            <a:cxnSpLocks/>
          </p:cNvCxnSpPr>
          <p:nvPr/>
        </p:nvCxnSpPr>
        <p:spPr>
          <a:xfrm>
            <a:off x="3657600" y="2133600"/>
            <a:ext cx="2528160" cy="0"/>
          </a:xfrm>
          <a:prstGeom prst="straightConnector1">
            <a:avLst/>
          </a:prstGeom>
          <a:ln w="19050">
            <a:solidFill>
              <a:srgbClr val="F5A6AE"/>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6A26DC5-400C-32A5-16EA-9827A64F0EAF}"/>
              </a:ext>
            </a:extLst>
          </p:cNvPr>
          <p:cNvSpPr txBox="1"/>
          <p:nvPr/>
        </p:nvSpPr>
        <p:spPr>
          <a:xfrm>
            <a:off x="6261960" y="1972001"/>
            <a:ext cx="2805840" cy="400110"/>
          </a:xfrm>
          <a:prstGeom prst="rect">
            <a:avLst/>
          </a:prstGeom>
          <a:noFill/>
        </p:spPr>
        <p:txBody>
          <a:bodyPr wrap="square">
            <a:spAutoFit/>
          </a:bodyPr>
          <a:lstStyle/>
          <a:p>
            <a:r>
              <a:rPr lang="en-CA" sz="2000" b="1" dirty="0">
                <a:solidFill>
                  <a:schemeClr val="tx1">
                    <a:alpha val="60000"/>
                  </a:schemeClr>
                </a:solidFill>
              </a:rPr>
              <a:t>Negative connotation </a:t>
            </a:r>
            <a:endParaRPr lang="en-CA" sz="2000" b="1" dirty="0"/>
          </a:p>
        </p:txBody>
      </p:sp>
      <p:sp>
        <p:nvSpPr>
          <p:cNvPr id="33" name="TextBox 32">
            <a:extLst>
              <a:ext uri="{FF2B5EF4-FFF2-40B4-BE49-F238E27FC236}">
                <a16:creationId xmlns:a16="http://schemas.microsoft.com/office/drawing/2014/main" id="{21EF4149-3AE4-F315-743A-34D0626B7BF3}"/>
              </a:ext>
            </a:extLst>
          </p:cNvPr>
          <p:cNvSpPr txBox="1"/>
          <p:nvPr/>
        </p:nvSpPr>
        <p:spPr>
          <a:xfrm>
            <a:off x="5973811" y="2791894"/>
            <a:ext cx="5760989" cy="338554"/>
          </a:xfrm>
          <a:prstGeom prst="rect">
            <a:avLst/>
          </a:prstGeom>
          <a:noFill/>
        </p:spPr>
        <p:txBody>
          <a:bodyPr wrap="square">
            <a:spAutoFit/>
          </a:bodyPr>
          <a:lstStyle/>
          <a:p>
            <a:pPr marL="0" indent="0" algn="ctr">
              <a:buNone/>
            </a:pPr>
            <a:r>
              <a:rPr lang="en-CA" sz="1600" b="1" dirty="0">
                <a:solidFill>
                  <a:srgbClr val="00B050"/>
                </a:solidFill>
              </a:rPr>
              <a:t>1</a:t>
            </a:r>
            <a:r>
              <a:rPr lang="en-CA" sz="1600" dirty="0">
                <a:solidFill>
                  <a:schemeClr val="tx1">
                    <a:alpha val="60000"/>
                  </a:schemeClr>
                </a:solidFill>
              </a:rPr>
              <a:t> = Disagree a lot     </a:t>
            </a:r>
            <a:r>
              <a:rPr lang="en-CA" sz="1600" b="1" dirty="0">
                <a:solidFill>
                  <a:srgbClr val="00B050"/>
                </a:solidFill>
              </a:rPr>
              <a:t>2</a:t>
            </a:r>
            <a:r>
              <a:rPr lang="en-CA" sz="1600" dirty="0">
                <a:solidFill>
                  <a:schemeClr val="tx1">
                    <a:alpha val="60000"/>
                  </a:schemeClr>
                </a:solidFill>
              </a:rPr>
              <a:t> = Disagree     </a:t>
            </a:r>
            <a:r>
              <a:rPr lang="en-CA" sz="1600" b="1" dirty="0">
                <a:solidFill>
                  <a:srgbClr val="00B050"/>
                </a:solidFill>
              </a:rPr>
              <a:t>3</a:t>
            </a:r>
            <a:r>
              <a:rPr lang="en-CA" sz="1600" dirty="0">
                <a:solidFill>
                  <a:schemeClr val="tx1">
                    <a:alpha val="60000"/>
                  </a:schemeClr>
                </a:solidFill>
              </a:rPr>
              <a:t> = Agree     </a:t>
            </a:r>
            <a:r>
              <a:rPr lang="en-CA" sz="1600" b="1" dirty="0">
                <a:solidFill>
                  <a:srgbClr val="00B050"/>
                </a:solidFill>
              </a:rPr>
              <a:t>4</a:t>
            </a:r>
            <a:r>
              <a:rPr lang="en-CA" sz="1600" dirty="0">
                <a:solidFill>
                  <a:schemeClr val="tx1">
                    <a:alpha val="60000"/>
                  </a:schemeClr>
                </a:solidFill>
              </a:rPr>
              <a:t> = Agree a lot</a:t>
            </a:r>
          </a:p>
        </p:txBody>
      </p:sp>
      <p:sp>
        <p:nvSpPr>
          <p:cNvPr id="34" name="TextBox 33">
            <a:extLst>
              <a:ext uri="{FF2B5EF4-FFF2-40B4-BE49-F238E27FC236}">
                <a16:creationId xmlns:a16="http://schemas.microsoft.com/office/drawing/2014/main" id="{5463F263-9DEA-33B0-9B20-DD5B0D361742}"/>
              </a:ext>
            </a:extLst>
          </p:cNvPr>
          <p:cNvSpPr txBox="1"/>
          <p:nvPr/>
        </p:nvSpPr>
        <p:spPr>
          <a:xfrm>
            <a:off x="5882505" y="3173327"/>
            <a:ext cx="5943600" cy="338554"/>
          </a:xfrm>
          <a:prstGeom prst="rect">
            <a:avLst/>
          </a:prstGeom>
          <a:noFill/>
        </p:spPr>
        <p:txBody>
          <a:bodyPr wrap="square">
            <a:spAutoFit/>
          </a:bodyPr>
          <a:lstStyle/>
          <a:p>
            <a:pPr marL="0" indent="0" algn="ctr">
              <a:buNone/>
            </a:pPr>
            <a:r>
              <a:rPr lang="en-CA" sz="1600" b="1" dirty="0">
                <a:solidFill>
                  <a:srgbClr val="FE0000"/>
                </a:solidFill>
              </a:rPr>
              <a:t>4</a:t>
            </a:r>
            <a:r>
              <a:rPr lang="en-CA" sz="1600" dirty="0">
                <a:solidFill>
                  <a:schemeClr val="tx1">
                    <a:alpha val="60000"/>
                  </a:schemeClr>
                </a:solidFill>
              </a:rPr>
              <a:t> = Disagree a lot     </a:t>
            </a:r>
            <a:r>
              <a:rPr lang="en-CA" sz="1600" b="1" dirty="0">
                <a:solidFill>
                  <a:srgbClr val="FE0000"/>
                </a:solidFill>
              </a:rPr>
              <a:t>3</a:t>
            </a:r>
            <a:r>
              <a:rPr lang="en-CA" sz="1600" dirty="0">
                <a:solidFill>
                  <a:schemeClr val="tx1">
                    <a:alpha val="60000"/>
                  </a:schemeClr>
                </a:solidFill>
              </a:rPr>
              <a:t> = Disagree     </a:t>
            </a:r>
            <a:r>
              <a:rPr lang="en-CA" sz="1600" b="1" dirty="0">
                <a:solidFill>
                  <a:srgbClr val="FE0000"/>
                </a:solidFill>
              </a:rPr>
              <a:t>2</a:t>
            </a:r>
            <a:r>
              <a:rPr lang="en-CA" sz="1600" dirty="0">
                <a:solidFill>
                  <a:schemeClr val="tx1">
                    <a:alpha val="60000"/>
                  </a:schemeClr>
                </a:solidFill>
              </a:rPr>
              <a:t> = Agree     </a:t>
            </a:r>
            <a:r>
              <a:rPr lang="en-CA" sz="1600" b="1" dirty="0">
                <a:solidFill>
                  <a:srgbClr val="FE0000"/>
                </a:solidFill>
              </a:rPr>
              <a:t>1</a:t>
            </a:r>
            <a:r>
              <a:rPr lang="en-CA" sz="1600" dirty="0">
                <a:solidFill>
                  <a:schemeClr val="tx1">
                    <a:alpha val="60000"/>
                  </a:schemeClr>
                </a:solidFill>
              </a:rPr>
              <a:t> = Agree a lot</a:t>
            </a:r>
          </a:p>
        </p:txBody>
      </p:sp>
    </p:spTree>
    <p:extLst>
      <p:ext uri="{BB962C8B-B14F-4D97-AF65-F5344CB8AC3E}">
        <p14:creationId xmlns:p14="http://schemas.microsoft.com/office/powerpoint/2010/main" val="420131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1000"/>
                                        <p:tgtEl>
                                          <p:spTgt spid="36"/>
                                        </p:tgtEl>
                                      </p:cBhvr>
                                    </p:animEffect>
                                    <p:anim calcmode="lin" valueType="num">
                                      <p:cBhvr>
                                        <p:cTn id="15" dur="1000" fill="hold"/>
                                        <p:tgtEl>
                                          <p:spTgt spid="36"/>
                                        </p:tgtEl>
                                        <p:attrNameLst>
                                          <p:attrName>ppt_x</p:attrName>
                                        </p:attrNameLst>
                                      </p:cBhvr>
                                      <p:tavLst>
                                        <p:tav tm="0">
                                          <p:val>
                                            <p:strVal val="#ppt_x"/>
                                          </p:val>
                                        </p:tav>
                                        <p:tav tm="100000">
                                          <p:val>
                                            <p:strVal val="#ppt_x"/>
                                          </p:val>
                                        </p:tav>
                                      </p:tavLst>
                                    </p:anim>
                                    <p:anim calcmode="lin" valueType="num">
                                      <p:cBhvr>
                                        <p:cTn id="1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32" grpId="0"/>
      <p:bldP spid="33" grpId="0"/>
      <p:bldP spid="3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B57F-772F-1E65-9B82-A6320627F9B3}"/>
              </a:ext>
            </a:extLst>
          </p:cNvPr>
          <p:cNvSpPr>
            <a:spLocks noGrp="1"/>
          </p:cNvSpPr>
          <p:nvPr>
            <p:ph type="title"/>
          </p:nvPr>
        </p:nvSpPr>
        <p:spPr>
          <a:xfrm>
            <a:off x="804672" y="274638"/>
            <a:ext cx="10777728" cy="901341"/>
          </a:xfrm>
        </p:spPr>
        <p:txBody>
          <a:bodyPr/>
          <a:lstStyle/>
          <a:p>
            <a:r>
              <a:rPr lang="en-US" dirty="0"/>
              <a:t>Evaluating Item Wording Effects</a:t>
            </a:r>
          </a:p>
        </p:txBody>
      </p:sp>
      <p:sp>
        <p:nvSpPr>
          <p:cNvPr id="3" name="Footer Placeholder 2">
            <a:extLst>
              <a:ext uri="{FF2B5EF4-FFF2-40B4-BE49-F238E27FC236}">
                <a16:creationId xmlns:a16="http://schemas.microsoft.com/office/drawing/2014/main" id="{D2D2684A-A574-19F7-DD12-886BC668C420}"/>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F10F2426-B71C-FC50-C173-EEA3DE3CC665}"/>
              </a:ext>
            </a:extLst>
          </p:cNvPr>
          <p:cNvSpPr>
            <a:spLocks noGrp="1"/>
          </p:cNvSpPr>
          <p:nvPr>
            <p:ph type="sldNum" sz="quarter" idx="12"/>
          </p:nvPr>
        </p:nvSpPr>
        <p:spPr/>
        <p:txBody>
          <a:bodyPr/>
          <a:lstStyle/>
          <a:p>
            <a:fld id="{B6F15528-21DE-4FAA-801E-634DDDAF4B2B}" type="slidenum">
              <a:rPr lang="en-US" smtClean="0"/>
              <a:pPr/>
              <a:t>44</a:t>
            </a:fld>
            <a:endParaRPr lang="en-US" dirty="0"/>
          </a:p>
        </p:txBody>
      </p:sp>
      <p:pic>
        <p:nvPicPr>
          <p:cNvPr id="6" name="Picture 5">
            <a:extLst>
              <a:ext uri="{FF2B5EF4-FFF2-40B4-BE49-F238E27FC236}">
                <a16:creationId xmlns:a16="http://schemas.microsoft.com/office/drawing/2014/main" id="{130EBAA8-30A1-BCA1-94A9-E2A7BD6A9327}"/>
              </a:ext>
            </a:extLst>
          </p:cNvPr>
          <p:cNvPicPr>
            <a:picLocks noChangeAspect="1"/>
          </p:cNvPicPr>
          <p:nvPr/>
        </p:nvPicPr>
        <p:blipFill rotWithShape="1">
          <a:blip r:embed="rId2"/>
          <a:srcRect r="50019" b="16979"/>
          <a:stretch/>
        </p:blipFill>
        <p:spPr>
          <a:xfrm>
            <a:off x="1214088" y="1728084"/>
            <a:ext cx="4257239" cy="3896196"/>
          </a:xfrm>
          <a:prstGeom prst="rect">
            <a:avLst/>
          </a:prstGeom>
        </p:spPr>
      </p:pic>
      <p:pic>
        <p:nvPicPr>
          <p:cNvPr id="7" name="Picture 6">
            <a:extLst>
              <a:ext uri="{FF2B5EF4-FFF2-40B4-BE49-F238E27FC236}">
                <a16:creationId xmlns:a16="http://schemas.microsoft.com/office/drawing/2014/main" id="{B828306E-1D29-675C-0E4A-D531DE5C618E}"/>
              </a:ext>
            </a:extLst>
          </p:cNvPr>
          <p:cNvPicPr>
            <a:picLocks noChangeAspect="1"/>
          </p:cNvPicPr>
          <p:nvPr/>
        </p:nvPicPr>
        <p:blipFill rotWithShape="1">
          <a:blip r:embed="rId2"/>
          <a:srcRect l="50019" b="18478"/>
          <a:stretch/>
        </p:blipFill>
        <p:spPr>
          <a:xfrm>
            <a:off x="6863025" y="1664212"/>
            <a:ext cx="4257238" cy="3825857"/>
          </a:xfrm>
          <a:prstGeom prst="rect">
            <a:avLst/>
          </a:prstGeom>
        </p:spPr>
      </p:pic>
      <p:sp>
        <p:nvSpPr>
          <p:cNvPr id="8" name="TextBox 7">
            <a:extLst>
              <a:ext uri="{FF2B5EF4-FFF2-40B4-BE49-F238E27FC236}">
                <a16:creationId xmlns:a16="http://schemas.microsoft.com/office/drawing/2014/main" id="{72FD154B-62D7-F259-38E2-4CBFFB86D005}"/>
              </a:ext>
            </a:extLst>
          </p:cNvPr>
          <p:cNvSpPr txBox="1"/>
          <p:nvPr/>
        </p:nvSpPr>
        <p:spPr>
          <a:xfrm>
            <a:off x="1214085" y="1295400"/>
            <a:ext cx="4348515" cy="369332"/>
          </a:xfrm>
          <a:prstGeom prst="rect">
            <a:avLst/>
          </a:prstGeom>
          <a:noFill/>
        </p:spPr>
        <p:txBody>
          <a:bodyPr wrap="square">
            <a:spAutoFit/>
          </a:bodyPr>
          <a:lstStyle/>
          <a:p>
            <a:pPr algn="ctr"/>
            <a:r>
              <a:rPr lang="en-CA" b="1" dirty="0"/>
              <a:t>Students Like Learning Mathematics (SLLM)</a:t>
            </a:r>
            <a:endParaRPr lang="en-US" b="1" dirty="0"/>
          </a:p>
        </p:txBody>
      </p:sp>
      <p:sp>
        <p:nvSpPr>
          <p:cNvPr id="9" name="TextBox 8">
            <a:extLst>
              <a:ext uri="{FF2B5EF4-FFF2-40B4-BE49-F238E27FC236}">
                <a16:creationId xmlns:a16="http://schemas.microsoft.com/office/drawing/2014/main" id="{D05B7653-5A38-810F-AEE8-F364A8C9F76F}"/>
              </a:ext>
            </a:extLst>
          </p:cNvPr>
          <p:cNvSpPr txBox="1"/>
          <p:nvPr/>
        </p:nvSpPr>
        <p:spPr>
          <a:xfrm>
            <a:off x="6863021" y="1295400"/>
            <a:ext cx="4348515" cy="369332"/>
          </a:xfrm>
          <a:prstGeom prst="rect">
            <a:avLst/>
          </a:prstGeom>
          <a:noFill/>
        </p:spPr>
        <p:txBody>
          <a:bodyPr wrap="square">
            <a:spAutoFit/>
          </a:bodyPr>
          <a:lstStyle/>
          <a:p>
            <a:pPr algn="ctr"/>
            <a:r>
              <a:rPr lang="en-CA" b="1" dirty="0"/>
              <a:t>Students Confident in Mathematics (SCM)</a:t>
            </a:r>
            <a:endParaRPr lang="en-US" b="1" dirty="0"/>
          </a:p>
        </p:txBody>
      </p:sp>
      <p:grpSp>
        <p:nvGrpSpPr>
          <p:cNvPr id="10" name="Group 9">
            <a:extLst>
              <a:ext uri="{FF2B5EF4-FFF2-40B4-BE49-F238E27FC236}">
                <a16:creationId xmlns:a16="http://schemas.microsoft.com/office/drawing/2014/main" id="{A00DA8C1-AB29-5D34-1846-8F6B81F0CE88}"/>
              </a:ext>
            </a:extLst>
          </p:cNvPr>
          <p:cNvGrpSpPr/>
          <p:nvPr/>
        </p:nvGrpSpPr>
        <p:grpSpPr>
          <a:xfrm>
            <a:off x="8991641" y="5978302"/>
            <a:ext cx="2422326" cy="651099"/>
            <a:chOff x="4821577" y="6152864"/>
            <a:chExt cx="2422326" cy="651099"/>
          </a:xfrm>
        </p:grpSpPr>
        <p:sp>
          <p:nvSpPr>
            <p:cNvPr id="11" name="Rectangle: Rounded Corners 10">
              <a:extLst>
                <a:ext uri="{FF2B5EF4-FFF2-40B4-BE49-F238E27FC236}">
                  <a16:creationId xmlns:a16="http://schemas.microsoft.com/office/drawing/2014/main" id="{56951EFA-E369-F26F-B7C4-D1EC34FCBE84}"/>
                </a:ext>
              </a:extLst>
            </p:cNvPr>
            <p:cNvSpPr/>
            <p:nvPr/>
          </p:nvSpPr>
          <p:spPr>
            <a:xfrm>
              <a:off x="4821577" y="6206902"/>
              <a:ext cx="432079" cy="261257"/>
            </a:xfrm>
            <a:prstGeom prst="roundRect">
              <a:avLst/>
            </a:prstGeom>
            <a:solidFill>
              <a:srgbClr val="00BFC4"/>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TextBox 11">
              <a:extLst>
                <a:ext uri="{FF2B5EF4-FFF2-40B4-BE49-F238E27FC236}">
                  <a16:creationId xmlns:a16="http://schemas.microsoft.com/office/drawing/2014/main" id="{5B7CFB84-5598-C466-2378-AF93FE7B158E}"/>
                </a:ext>
              </a:extLst>
            </p:cNvPr>
            <p:cNvSpPr txBox="1"/>
            <p:nvPr/>
          </p:nvSpPr>
          <p:spPr>
            <a:xfrm>
              <a:off x="5233353" y="6152864"/>
              <a:ext cx="1935017" cy="307777"/>
            </a:xfrm>
            <a:prstGeom prst="rect">
              <a:avLst/>
            </a:prstGeom>
            <a:noFill/>
          </p:spPr>
          <p:txBody>
            <a:bodyPr wrap="none" rtlCol="0">
              <a:spAutoFit/>
            </a:bodyPr>
            <a:lstStyle/>
            <a:p>
              <a:r>
                <a:rPr lang="en-US" sz="1400" dirty="0"/>
                <a:t>Positively-worded items</a:t>
              </a:r>
            </a:p>
          </p:txBody>
        </p:sp>
        <p:sp>
          <p:nvSpPr>
            <p:cNvPr id="13" name="Rectangle: Rounded Corners 12">
              <a:extLst>
                <a:ext uri="{FF2B5EF4-FFF2-40B4-BE49-F238E27FC236}">
                  <a16:creationId xmlns:a16="http://schemas.microsoft.com/office/drawing/2014/main" id="{0D718F37-B642-6B5F-3450-C85594492ABD}"/>
                </a:ext>
              </a:extLst>
            </p:cNvPr>
            <p:cNvSpPr/>
            <p:nvPr/>
          </p:nvSpPr>
          <p:spPr>
            <a:xfrm>
              <a:off x="4821577" y="6542706"/>
              <a:ext cx="432079" cy="261257"/>
            </a:xfrm>
            <a:prstGeom prst="roundRect">
              <a:avLst/>
            </a:prstGeom>
            <a:solidFill>
              <a:srgbClr val="F8766D"/>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4" name="TextBox 13">
              <a:extLst>
                <a:ext uri="{FF2B5EF4-FFF2-40B4-BE49-F238E27FC236}">
                  <a16:creationId xmlns:a16="http://schemas.microsoft.com/office/drawing/2014/main" id="{6C8D68F9-5D96-D81E-7227-0AD19150D14A}"/>
                </a:ext>
              </a:extLst>
            </p:cNvPr>
            <p:cNvSpPr txBox="1"/>
            <p:nvPr/>
          </p:nvSpPr>
          <p:spPr>
            <a:xfrm>
              <a:off x="5233353" y="6488668"/>
              <a:ext cx="2010550" cy="307777"/>
            </a:xfrm>
            <a:prstGeom prst="rect">
              <a:avLst/>
            </a:prstGeom>
            <a:noFill/>
          </p:spPr>
          <p:txBody>
            <a:bodyPr wrap="none" rtlCol="0">
              <a:spAutoFit/>
            </a:bodyPr>
            <a:lstStyle/>
            <a:p>
              <a:r>
                <a:rPr lang="en-US" sz="1400" dirty="0"/>
                <a:t>Negatively-worded items</a:t>
              </a:r>
            </a:p>
          </p:txBody>
        </p:sp>
      </p:grpSp>
      <p:sp>
        <p:nvSpPr>
          <p:cNvPr id="16" name="TextBox 15">
            <a:extLst>
              <a:ext uri="{FF2B5EF4-FFF2-40B4-BE49-F238E27FC236}">
                <a16:creationId xmlns:a16="http://schemas.microsoft.com/office/drawing/2014/main" id="{6A6DE545-A3D7-2BE6-1E09-E69491371245}"/>
              </a:ext>
            </a:extLst>
          </p:cNvPr>
          <p:cNvSpPr txBox="1"/>
          <p:nvPr/>
        </p:nvSpPr>
        <p:spPr>
          <a:xfrm>
            <a:off x="0" y="5738336"/>
            <a:ext cx="8229600" cy="738664"/>
          </a:xfrm>
          <a:prstGeom prst="rect">
            <a:avLst/>
          </a:prstGeom>
          <a:noFill/>
        </p:spPr>
        <p:txBody>
          <a:bodyPr wrap="square">
            <a:spAutoFit/>
          </a:bodyPr>
          <a:lstStyle/>
          <a:p>
            <a:pPr marL="190500" algn="l" rtl="0"/>
            <a:r>
              <a:rPr lang="en-CA" sz="1400" b="1" i="0" dirty="0">
                <a:solidFill>
                  <a:srgbClr val="212121"/>
                </a:solidFill>
                <a:effectLst/>
                <a:latin typeface="+mj-lt"/>
              </a:rPr>
              <a:t>Source</a:t>
            </a:r>
            <a:r>
              <a:rPr lang="en-CA" sz="1400" b="0" i="0" dirty="0">
                <a:solidFill>
                  <a:srgbClr val="212121"/>
                </a:solidFill>
                <a:effectLst/>
                <a:latin typeface="+mj-lt"/>
              </a:rPr>
              <a:t>: Bulut, H. C., &amp; </a:t>
            </a:r>
            <a:r>
              <a:rPr lang="en-CA" sz="1400" i="0" dirty="0">
                <a:solidFill>
                  <a:srgbClr val="212121"/>
                </a:solidFill>
                <a:effectLst/>
                <a:latin typeface="+mj-lt"/>
              </a:rPr>
              <a:t>Bulut, O. (2022, April). </a:t>
            </a:r>
            <a:r>
              <a:rPr lang="en-CA" sz="1400" b="0" i="1" dirty="0">
                <a:solidFill>
                  <a:srgbClr val="212121"/>
                </a:solidFill>
                <a:effectLst/>
                <a:latin typeface="+mj-lt"/>
              </a:rPr>
              <a:t>A network psychometrics approach for detecting item wording effects across subgroups</a:t>
            </a:r>
            <a:r>
              <a:rPr lang="en-CA" sz="1400" b="0" i="0" dirty="0">
                <a:solidFill>
                  <a:srgbClr val="212121"/>
                </a:solidFill>
                <a:effectLst/>
                <a:latin typeface="+mj-lt"/>
              </a:rPr>
              <a:t>. Paper presented at the annual meeting of the National Council on Measurement in Education, San Diego, CA.</a:t>
            </a:r>
          </a:p>
        </p:txBody>
      </p:sp>
    </p:spTree>
    <p:extLst>
      <p:ext uri="{BB962C8B-B14F-4D97-AF65-F5344CB8AC3E}">
        <p14:creationId xmlns:p14="http://schemas.microsoft.com/office/powerpoint/2010/main" val="1665748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B57F-772F-1E65-9B82-A6320627F9B3}"/>
              </a:ext>
            </a:extLst>
          </p:cNvPr>
          <p:cNvSpPr>
            <a:spLocks noGrp="1"/>
          </p:cNvSpPr>
          <p:nvPr>
            <p:ph type="title"/>
          </p:nvPr>
        </p:nvSpPr>
        <p:spPr>
          <a:xfrm>
            <a:off x="804672" y="274638"/>
            <a:ext cx="10777728" cy="901341"/>
          </a:xfrm>
        </p:spPr>
        <p:txBody>
          <a:bodyPr/>
          <a:lstStyle/>
          <a:p>
            <a:r>
              <a:rPr lang="en-US" dirty="0"/>
              <a:t>Evaluating Item Wording Effects</a:t>
            </a:r>
          </a:p>
        </p:txBody>
      </p:sp>
      <p:sp>
        <p:nvSpPr>
          <p:cNvPr id="3" name="Footer Placeholder 2">
            <a:extLst>
              <a:ext uri="{FF2B5EF4-FFF2-40B4-BE49-F238E27FC236}">
                <a16:creationId xmlns:a16="http://schemas.microsoft.com/office/drawing/2014/main" id="{D2D2684A-A574-19F7-DD12-886BC668C420}"/>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F10F2426-B71C-FC50-C173-EEA3DE3CC665}"/>
              </a:ext>
            </a:extLst>
          </p:cNvPr>
          <p:cNvSpPr>
            <a:spLocks noGrp="1"/>
          </p:cNvSpPr>
          <p:nvPr>
            <p:ph type="sldNum" sz="quarter" idx="12"/>
          </p:nvPr>
        </p:nvSpPr>
        <p:spPr/>
        <p:txBody>
          <a:bodyPr/>
          <a:lstStyle/>
          <a:p>
            <a:fld id="{B6F15528-21DE-4FAA-801E-634DDDAF4B2B}" type="slidenum">
              <a:rPr lang="en-US" smtClean="0"/>
              <a:pPr/>
              <a:t>45</a:t>
            </a:fld>
            <a:endParaRPr lang="en-US" dirty="0"/>
          </a:p>
        </p:txBody>
      </p:sp>
      <p:sp>
        <p:nvSpPr>
          <p:cNvPr id="16" name="TextBox 15">
            <a:extLst>
              <a:ext uri="{FF2B5EF4-FFF2-40B4-BE49-F238E27FC236}">
                <a16:creationId xmlns:a16="http://schemas.microsoft.com/office/drawing/2014/main" id="{6A6DE545-A3D7-2BE6-1E09-E69491371245}"/>
              </a:ext>
            </a:extLst>
          </p:cNvPr>
          <p:cNvSpPr txBox="1"/>
          <p:nvPr/>
        </p:nvSpPr>
        <p:spPr>
          <a:xfrm>
            <a:off x="341252" y="5514112"/>
            <a:ext cx="11277600" cy="523220"/>
          </a:xfrm>
          <a:prstGeom prst="rect">
            <a:avLst/>
          </a:prstGeom>
          <a:noFill/>
        </p:spPr>
        <p:txBody>
          <a:bodyPr wrap="square">
            <a:spAutoFit/>
          </a:bodyPr>
          <a:lstStyle/>
          <a:p>
            <a:pPr marL="190500" algn="l" rtl="0"/>
            <a:r>
              <a:rPr lang="en-CA" sz="1400" b="1" i="0" dirty="0">
                <a:solidFill>
                  <a:srgbClr val="212121"/>
                </a:solidFill>
                <a:effectLst/>
                <a:latin typeface="+mj-lt"/>
              </a:rPr>
              <a:t>Source</a:t>
            </a:r>
            <a:r>
              <a:rPr lang="en-CA" sz="1400" b="0" i="0" dirty="0">
                <a:solidFill>
                  <a:srgbClr val="212121"/>
                </a:solidFill>
                <a:effectLst/>
                <a:latin typeface="+mj-lt"/>
              </a:rPr>
              <a:t>: Bulut, H. C., &amp; </a:t>
            </a:r>
            <a:r>
              <a:rPr lang="en-CA" sz="1400" i="0" dirty="0">
                <a:solidFill>
                  <a:srgbClr val="212121"/>
                </a:solidFill>
                <a:effectLst/>
                <a:latin typeface="+mj-lt"/>
              </a:rPr>
              <a:t>Bulut, O. (2022, April). </a:t>
            </a:r>
            <a:r>
              <a:rPr lang="en-CA" sz="1400" b="0" i="1" dirty="0">
                <a:solidFill>
                  <a:srgbClr val="212121"/>
                </a:solidFill>
                <a:effectLst/>
                <a:latin typeface="+mj-lt"/>
              </a:rPr>
              <a:t>A network psychometrics approach for detecting item wording effects across subgroups</a:t>
            </a:r>
            <a:r>
              <a:rPr lang="en-CA" sz="1400" b="0" i="0" dirty="0">
                <a:solidFill>
                  <a:srgbClr val="212121"/>
                </a:solidFill>
                <a:effectLst/>
                <a:latin typeface="+mj-lt"/>
              </a:rPr>
              <a:t>. Paper presented at the annual meeting of the National Council on Measurement in Education, San Diego, CA.</a:t>
            </a:r>
          </a:p>
        </p:txBody>
      </p:sp>
      <p:pic>
        <p:nvPicPr>
          <p:cNvPr id="6149" name="Picture 5">
            <a:extLst>
              <a:ext uri="{FF2B5EF4-FFF2-40B4-BE49-F238E27FC236}">
                <a16:creationId xmlns:a16="http://schemas.microsoft.com/office/drawing/2014/main" id="{8D0F30FC-AA21-2702-FBBE-787A37DC8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130" y="1660490"/>
            <a:ext cx="10820400" cy="374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71682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4643A-3E6B-7685-B910-6F4862234DDC}"/>
              </a:ext>
            </a:extLst>
          </p:cNvPr>
          <p:cNvSpPr>
            <a:spLocks noGrp="1"/>
          </p:cNvSpPr>
          <p:nvPr>
            <p:ph type="title"/>
          </p:nvPr>
        </p:nvSpPr>
        <p:spPr/>
        <p:txBody>
          <a:bodyPr>
            <a:normAutofit/>
          </a:bodyPr>
          <a:lstStyle/>
          <a:p>
            <a:r>
              <a:rPr lang="en-US" dirty="0"/>
              <a:t>Detecting Local Dependence</a:t>
            </a:r>
          </a:p>
        </p:txBody>
      </p:sp>
      <p:sp>
        <p:nvSpPr>
          <p:cNvPr id="3" name="Footer Placeholder 2">
            <a:extLst>
              <a:ext uri="{FF2B5EF4-FFF2-40B4-BE49-F238E27FC236}">
                <a16:creationId xmlns:a16="http://schemas.microsoft.com/office/drawing/2014/main" id="{26111238-06F5-DCE2-3EFF-5876732C7639}"/>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42BDBA59-707B-7FB6-4CEA-B14E03A5EF64}"/>
              </a:ext>
            </a:extLst>
          </p:cNvPr>
          <p:cNvSpPr>
            <a:spLocks noGrp="1"/>
          </p:cNvSpPr>
          <p:nvPr>
            <p:ph type="sldNum" sz="quarter" idx="12"/>
          </p:nvPr>
        </p:nvSpPr>
        <p:spPr/>
        <p:txBody>
          <a:bodyPr/>
          <a:lstStyle/>
          <a:p>
            <a:fld id="{B6F15528-21DE-4FAA-801E-634DDDAF4B2B}" type="slidenum">
              <a:rPr lang="en-US" smtClean="0"/>
              <a:pPr/>
              <a:t>46</a:t>
            </a:fld>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4582B11-3F33-8A63-A9BF-CE17CEF8C6D0}"/>
                  </a:ext>
                </a:extLst>
              </p:cNvPr>
              <p:cNvSpPr>
                <a:spLocks noGrp="1"/>
              </p:cNvSpPr>
              <p:nvPr>
                <p:ph sz="quarter" idx="1"/>
              </p:nvPr>
            </p:nvSpPr>
            <p:spPr>
              <a:xfrm>
                <a:off x="804672" y="1447800"/>
                <a:ext cx="10777728" cy="4800600"/>
              </a:xfrm>
            </p:spPr>
            <p:txBody>
              <a:bodyPr>
                <a:normAutofit fontScale="70000" lnSpcReduction="20000"/>
              </a:bodyPr>
              <a:lstStyle/>
              <a:p>
                <a:r>
                  <a:rPr lang="en-US" dirty="0"/>
                  <a:t>Do you remember “local (in)dependence” from the IRT lectures? Why do we want local independence?</a:t>
                </a:r>
              </a:p>
              <a:p>
                <a:endParaRPr lang="en-US" dirty="0"/>
              </a:p>
              <a:p>
                <a:r>
                  <a:rPr lang="en-US" b="1" dirty="0"/>
                  <a:t>Unique Variable Analysis</a:t>
                </a:r>
                <a:r>
                  <a:rPr lang="en-US" dirty="0"/>
                  <a:t> (</a:t>
                </a:r>
                <a:r>
                  <a:rPr lang="en-US" dirty="0">
                    <a:hlinkClick r:id="rId3"/>
                  </a:rPr>
                  <a:t>Christensen et al., 2022</a:t>
                </a:r>
                <a:r>
                  <a:rPr lang="en-US" dirty="0"/>
                  <a:t>) </a:t>
                </a:r>
                <a:r>
                  <a:rPr lang="en-CA" dirty="0"/>
                  <a:t>detects locally dependent pairs of variables using network modeling and a graph theory measure called “weighted topological overlap (wTO)”.</a:t>
                </a:r>
              </a:p>
              <a:p>
                <a:endParaRPr lang="en-CA" dirty="0"/>
              </a:p>
              <a:p>
                <a:r>
                  <a:rPr lang="en-CA" dirty="0"/>
                  <a:t>wTO quantifies the extent to which nodes in a network </a:t>
                </a:r>
                <a:r>
                  <a:rPr lang="en-CA" b="1" dirty="0"/>
                  <a:t>overlap</a:t>
                </a:r>
                <a:r>
                  <a:rPr lang="en-CA" dirty="0"/>
                  <a:t> based on the similarity between the nodes’ shared connections (e.g., edge weights, signs, quantity).</a:t>
                </a:r>
              </a:p>
              <a:p>
                <a:endParaRPr lang="en-CA" dirty="0"/>
              </a:p>
              <a:p>
                <a:pPr marL="0" indent="0">
                  <a:buNone/>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𝑢</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𝑖𝑢</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𝑢𝑗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e>
                          </m:nary>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e>
                              </m:d>
                            </m:e>
                          </m:func>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𝑖𝑗</m:t>
                              </m:r>
                            </m:sub>
                          </m:sSub>
                        </m:den>
                      </m:f>
                    </m:oMath>
                  </m:oMathPara>
                </a14:m>
                <a:endParaRPr lang="en-CA" dirty="0"/>
              </a:p>
              <a:p>
                <a:pPr marL="0" indent="0">
                  <a:buNone/>
                </a:pPr>
                <a:endParaRPr lang="en-CA" dirty="0"/>
              </a:p>
              <a:p>
                <a:pPr marL="0" indent="0">
                  <a:buNone/>
                </a:pPr>
                <a:r>
                  <a:rPr lang="en-CA"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𝑖𝑗</m:t>
                        </m:r>
                      </m:sub>
                    </m:sSub>
                  </m:oMath>
                </a14:m>
                <a:r>
                  <a:rPr lang="en-CA" dirty="0"/>
                  <a:t> is the edge weight between nodes </a:t>
                </a:r>
                <a:r>
                  <a:rPr lang="en-CA" i="1" dirty="0"/>
                  <a:t>i </a:t>
                </a:r>
                <a:r>
                  <a:rPr lang="en-CA" dirty="0"/>
                  <a:t>and </a:t>
                </a:r>
                <a:r>
                  <a:rPr lang="en-CA" i="1" dirty="0"/>
                  <a:t>j</a:t>
                </a:r>
                <a:r>
                  <a:rPr lang="en-CA" dirty="0"/>
                  <a:t>,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𝑢</m:t>
                        </m:r>
                      </m:sub>
                      <m:sup/>
                      <m:e>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𝑖𝑢</m:t>
                            </m:r>
                          </m:sub>
                        </m:s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𝑢𝑗</m:t>
                            </m:r>
                          </m:sub>
                        </m:sSub>
                      </m:e>
                    </m:nary>
                  </m:oMath>
                </a14:m>
                <a:r>
                  <a:rPr lang="en-CA" dirty="0"/>
                  <a:t> is the sum of the connections that nodes </a:t>
                </a:r>
                <a:r>
                  <a:rPr lang="en-CA" i="1" dirty="0"/>
                  <a:t>i </a:t>
                </a:r>
                <a:r>
                  <a:rPr lang="en-CA" dirty="0"/>
                  <a:t>and </a:t>
                </a:r>
                <a:r>
                  <a:rPr lang="en-CA" i="1" dirty="0"/>
                  <a:t>j</a:t>
                </a:r>
                <a:r>
                  <a:rPr lang="en-CA" dirty="0"/>
                  <a:t> share, and </a:t>
                </a:r>
                <a:r>
                  <a:rPr lang="en-CA" i="1" dirty="0"/>
                  <a:t>k</a:t>
                </a:r>
                <a:r>
                  <a:rPr lang="en-CA" dirty="0"/>
                  <a:t> represents the sum of a node’s connections.</a:t>
                </a:r>
              </a:p>
              <a:p>
                <a:endParaRPr lang="en-CA" dirty="0"/>
              </a:p>
              <a:p>
                <a:r>
                  <a:rPr lang="en-CA" dirty="0"/>
                  <a:t>If wTO is too high (e.g., wTO </a:t>
                </a:r>
                <a:r>
                  <a:rPr lang="en-CA" dirty="0">
                    <a:latin typeface="Calibri" panose="020F0502020204030204" pitchFamily="34" charset="0"/>
                    <a:cs typeface="Calibri" panose="020F0502020204030204" pitchFamily="34" charset="0"/>
                  </a:rPr>
                  <a:t>≥ 0.25</a:t>
                </a:r>
                <a:r>
                  <a:rPr lang="en-CA" dirty="0"/>
                  <a:t>), then it shows that there is a substantial overlap between two items and thus one can be dropped to avoid redundancy. </a:t>
                </a:r>
                <a:endParaRPr lang="en-US" dirty="0"/>
              </a:p>
              <a:p>
                <a:endParaRPr lang="en-US" dirty="0"/>
              </a:p>
            </p:txBody>
          </p:sp>
        </mc:Choice>
        <mc:Fallback xmlns="">
          <p:sp>
            <p:nvSpPr>
              <p:cNvPr id="5" name="Content Placeholder 4">
                <a:extLst>
                  <a:ext uri="{FF2B5EF4-FFF2-40B4-BE49-F238E27FC236}">
                    <a16:creationId xmlns:a16="http://schemas.microsoft.com/office/drawing/2014/main" id="{84582B11-3F33-8A63-A9BF-CE17CEF8C6D0}"/>
                  </a:ext>
                </a:extLst>
              </p:cNvPr>
              <p:cNvSpPr>
                <a:spLocks noGrp="1" noRot="1" noChangeAspect="1" noMove="1" noResize="1" noEditPoints="1" noAdjustHandles="1" noChangeArrowheads="1" noChangeShapeType="1" noTextEdit="1"/>
              </p:cNvSpPr>
              <p:nvPr>
                <p:ph sz="quarter" idx="1"/>
              </p:nvPr>
            </p:nvSpPr>
            <p:spPr>
              <a:xfrm>
                <a:off x="804672" y="1447800"/>
                <a:ext cx="10777728" cy="4800600"/>
              </a:xfrm>
              <a:blipFill>
                <a:blip r:embed="rId4"/>
                <a:stretch>
                  <a:fillRect l="-452" t="-1779"/>
                </a:stretch>
              </a:blipFill>
            </p:spPr>
            <p:txBody>
              <a:bodyPr/>
              <a:lstStyle/>
              <a:p>
                <a:r>
                  <a:rPr lang="en-CA">
                    <a:noFill/>
                  </a:rPr>
                  <a:t> </a:t>
                </a:r>
              </a:p>
            </p:txBody>
          </p:sp>
        </mc:Fallback>
      </mc:AlternateContent>
    </p:spTree>
    <p:extLst>
      <p:ext uri="{BB962C8B-B14F-4D97-AF65-F5344CB8AC3E}">
        <p14:creationId xmlns:p14="http://schemas.microsoft.com/office/powerpoint/2010/main" val="2007927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4026-F0FF-3C36-BCAD-7E95B5784607}"/>
              </a:ext>
            </a:extLst>
          </p:cNvPr>
          <p:cNvSpPr>
            <a:spLocks noGrp="1"/>
          </p:cNvSpPr>
          <p:nvPr>
            <p:ph type="title"/>
          </p:nvPr>
        </p:nvSpPr>
        <p:spPr/>
        <p:txBody>
          <a:bodyPr/>
          <a:lstStyle/>
          <a:p>
            <a:r>
              <a:rPr lang="en-US" dirty="0"/>
              <a:t>Additional Resources</a:t>
            </a:r>
            <a:endParaRPr lang="en-CA" dirty="0"/>
          </a:p>
        </p:txBody>
      </p:sp>
      <p:sp>
        <p:nvSpPr>
          <p:cNvPr id="3" name="Footer Placeholder 2">
            <a:extLst>
              <a:ext uri="{FF2B5EF4-FFF2-40B4-BE49-F238E27FC236}">
                <a16:creationId xmlns:a16="http://schemas.microsoft.com/office/drawing/2014/main" id="{4439079C-47F1-61C5-80BC-714AADB72BC3}"/>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D878B0E0-EDF6-C586-2685-1134C2241E05}"/>
              </a:ext>
            </a:extLst>
          </p:cNvPr>
          <p:cNvSpPr>
            <a:spLocks noGrp="1"/>
          </p:cNvSpPr>
          <p:nvPr>
            <p:ph type="sldNum" sz="quarter" idx="12"/>
          </p:nvPr>
        </p:nvSpPr>
        <p:spPr/>
        <p:txBody>
          <a:bodyPr/>
          <a:lstStyle/>
          <a:p>
            <a:fld id="{B6F15528-21DE-4FAA-801E-634DDDAF4B2B}" type="slidenum">
              <a:rPr lang="en-US" smtClean="0"/>
              <a:pPr/>
              <a:t>47</a:t>
            </a:fld>
            <a:endParaRPr lang="en-US" dirty="0"/>
          </a:p>
        </p:txBody>
      </p:sp>
      <p:pic>
        <p:nvPicPr>
          <p:cNvPr id="1026" name="Picture 2" descr="Network Psychometrics with R: A Guide for Behavioral and Social Scientists:  Isvoranu, Adela-Maria, Epskamp, Sacha, Waldorp, Lourens, Borsboom, Denny:  9780367612948: Books - Amazon.ca">
            <a:extLst>
              <a:ext uri="{FF2B5EF4-FFF2-40B4-BE49-F238E27FC236}">
                <a16:creationId xmlns:a16="http://schemas.microsoft.com/office/drawing/2014/main" id="{20F72F99-626B-577B-3E78-D6C4140C12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4700" y="1493019"/>
            <a:ext cx="3308500" cy="46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DADD252-8DC1-2882-ABD1-7A0AA3388638}"/>
              </a:ext>
            </a:extLst>
          </p:cNvPr>
          <p:cNvPicPr>
            <a:picLocks noChangeAspect="1"/>
          </p:cNvPicPr>
          <p:nvPr/>
        </p:nvPicPr>
        <p:blipFill>
          <a:blip r:embed="rId3"/>
          <a:stretch>
            <a:fillRect/>
          </a:stretch>
        </p:blipFill>
        <p:spPr>
          <a:xfrm>
            <a:off x="7223288" y="1493019"/>
            <a:ext cx="3282625" cy="4680000"/>
          </a:xfrm>
          <a:prstGeom prst="rect">
            <a:avLst/>
          </a:prstGeom>
        </p:spPr>
      </p:pic>
      <p:sp>
        <p:nvSpPr>
          <p:cNvPr id="9" name="TextBox 8">
            <a:extLst>
              <a:ext uri="{FF2B5EF4-FFF2-40B4-BE49-F238E27FC236}">
                <a16:creationId xmlns:a16="http://schemas.microsoft.com/office/drawing/2014/main" id="{2B24C69F-C6AD-AD30-9140-0610B03AEF5C}"/>
              </a:ext>
            </a:extLst>
          </p:cNvPr>
          <p:cNvSpPr txBox="1"/>
          <p:nvPr/>
        </p:nvSpPr>
        <p:spPr>
          <a:xfrm>
            <a:off x="6096000" y="6247352"/>
            <a:ext cx="5603951" cy="276999"/>
          </a:xfrm>
          <a:prstGeom prst="rect">
            <a:avLst/>
          </a:prstGeom>
          <a:noFill/>
        </p:spPr>
        <p:txBody>
          <a:bodyPr wrap="square">
            <a:spAutoFit/>
          </a:bodyPr>
          <a:lstStyle/>
          <a:p>
            <a:pPr algn="ctr"/>
            <a:r>
              <a:rPr lang="en-CA" sz="1200" dirty="0">
                <a:hlinkClick r:id="rId4"/>
              </a:rPr>
              <a:t>https://www.researchgate.net/publication/313344229_Network_Psychometrics</a:t>
            </a:r>
            <a:r>
              <a:rPr lang="en-CA" sz="1200" dirty="0"/>
              <a:t> </a:t>
            </a:r>
          </a:p>
        </p:txBody>
      </p:sp>
      <p:sp>
        <p:nvSpPr>
          <p:cNvPr id="13" name="TextBox 12">
            <a:extLst>
              <a:ext uri="{FF2B5EF4-FFF2-40B4-BE49-F238E27FC236}">
                <a16:creationId xmlns:a16="http://schemas.microsoft.com/office/drawing/2014/main" id="{4AADEF08-53B2-5D55-9EB7-18483E650807}"/>
              </a:ext>
            </a:extLst>
          </p:cNvPr>
          <p:cNvSpPr txBox="1"/>
          <p:nvPr/>
        </p:nvSpPr>
        <p:spPr>
          <a:xfrm>
            <a:off x="1279450" y="6247351"/>
            <a:ext cx="4698999" cy="276999"/>
          </a:xfrm>
          <a:prstGeom prst="rect">
            <a:avLst/>
          </a:prstGeom>
          <a:noFill/>
        </p:spPr>
        <p:txBody>
          <a:bodyPr wrap="square">
            <a:spAutoFit/>
          </a:bodyPr>
          <a:lstStyle/>
          <a:p>
            <a:pPr algn="ctr"/>
            <a:r>
              <a:rPr lang="en-CA" sz="1200" dirty="0">
                <a:hlinkClick r:id="rId5"/>
              </a:rPr>
              <a:t>https://doi.org/10.4324/9781003111238</a:t>
            </a:r>
            <a:r>
              <a:rPr lang="en-CA" sz="1200" dirty="0"/>
              <a:t> </a:t>
            </a:r>
          </a:p>
        </p:txBody>
      </p:sp>
    </p:spTree>
    <p:extLst>
      <p:ext uri="{BB962C8B-B14F-4D97-AF65-F5344CB8AC3E}">
        <p14:creationId xmlns:p14="http://schemas.microsoft.com/office/powerpoint/2010/main" val="2966138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16380-F049-F40E-C650-DBBE4D0B74C8}"/>
              </a:ext>
            </a:extLst>
          </p:cNvPr>
          <p:cNvSpPr>
            <a:spLocks noGrp="1"/>
          </p:cNvSpPr>
          <p:nvPr>
            <p:ph type="title"/>
          </p:nvPr>
        </p:nvSpPr>
        <p:spPr/>
        <p:txBody>
          <a:bodyPr/>
          <a:lstStyle/>
          <a:p>
            <a:r>
              <a:rPr lang="en-US" dirty="0"/>
              <a:t>Potential Research Topics</a:t>
            </a:r>
          </a:p>
        </p:txBody>
      </p:sp>
      <p:sp>
        <p:nvSpPr>
          <p:cNvPr id="3" name="Footer Placeholder 2">
            <a:extLst>
              <a:ext uri="{FF2B5EF4-FFF2-40B4-BE49-F238E27FC236}">
                <a16:creationId xmlns:a16="http://schemas.microsoft.com/office/drawing/2014/main" id="{5FD88ECC-F80C-C521-E6F7-51BC003D3802}"/>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C4199030-802B-89A6-64E5-71F4A84DF92E}"/>
              </a:ext>
            </a:extLst>
          </p:cNvPr>
          <p:cNvSpPr>
            <a:spLocks noGrp="1"/>
          </p:cNvSpPr>
          <p:nvPr>
            <p:ph type="sldNum" sz="quarter" idx="12"/>
          </p:nvPr>
        </p:nvSpPr>
        <p:spPr/>
        <p:txBody>
          <a:bodyPr/>
          <a:lstStyle/>
          <a:p>
            <a:fld id="{B6F15528-21DE-4FAA-801E-634DDDAF4B2B}" type="slidenum">
              <a:rPr lang="en-US" smtClean="0"/>
              <a:pPr/>
              <a:t>48</a:t>
            </a:fld>
            <a:endParaRPr lang="en-US" dirty="0"/>
          </a:p>
        </p:txBody>
      </p:sp>
      <p:sp>
        <p:nvSpPr>
          <p:cNvPr id="5" name="Content Placeholder 4">
            <a:extLst>
              <a:ext uri="{FF2B5EF4-FFF2-40B4-BE49-F238E27FC236}">
                <a16:creationId xmlns:a16="http://schemas.microsoft.com/office/drawing/2014/main" id="{06776964-B5F7-40CB-3617-2807CA9B3520}"/>
              </a:ext>
            </a:extLst>
          </p:cNvPr>
          <p:cNvSpPr>
            <a:spLocks noGrp="1"/>
          </p:cNvSpPr>
          <p:nvPr>
            <p:ph sz="quarter" idx="1"/>
          </p:nvPr>
        </p:nvSpPr>
        <p:spPr/>
        <p:txBody>
          <a:bodyPr>
            <a:normAutofit/>
          </a:bodyPr>
          <a:lstStyle/>
          <a:p>
            <a:r>
              <a:rPr lang="en-US" dirty="0"/>
              <a:t>The integration of IRT and psychometric network models is still uncharted territory (especially for dichotomous data). </a:t>
            </a:r>
          </a:p>
          <a:p>
            <a:endParaRPr lang="en-US" dirty="0"/>
          </a:p>
          <a:p>
            <a:r>
              <a:rPr lang="en-US" dirty="0"/>
              <a:t>Using alternative types of data in psychometric network models (e.g., response times, log data, etc.)</a:t>
            </a:r>
          </a:p>
          <a:p>
            <a:endParaRPr lang="en-US" dirty="0"/>
          </a:p>
          <a:p>
            <a:r>
              <a:rPr lang="en-US" dirty="0"/>
              <a:t>If you are interested in using psychometric network models for your final project, feel free to contact me (I have some ongoing/planned projects focused on network models).</a:t>
            </a:r>
          </a:p>
          <a:p>
            <a:pPr lvl="1"/>
            <a:endParaRPr lang="en-US" dirty="0"/>
          </a:p>
        </p:txBody>
      </p:sp>
      <p:pic>
        <p:nvPicPr>
          <p:cNvPr id="7" name="Graphic 6" descr="Desk with solid fill">
            <a:extLst>
              <a:ext uri="{FF2B5EF4-FFF2-40B4-BE49-F238E27FC236}">
                <a16:creationId xmlns:a16="http://schemas.microsoft.com/office/drawing/2014/main" id="{5A150F81-EB1B-7289-70D5-7494719C11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1245" y="0"/>
            <a:ext cx="1554480" cy="1554480"/>
          </a:xfrm>
          <a:prstGeom prst="rect">
            <a:avLst/>
          </a:prstGeom>
        </p:spPr>
      </p:pic>
    </p:spTree>
    <p:extLst>
      <p:ext uri="{BB962C8B-B14F-4D97-AF65-F5344CB8AC3E}">
        <p14:creationId xmlns:p14="http://schemas.microsoft.com/office/powerpoint/2010/main" val="33951105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16380-F049-F40E-C650-DBBE4D0B74C8}"/>
              </a:ext>
            </a:extLst>
          </p:cNvPr>
          <p:cNvSpPr>
            <a:spLocks noGrp="1"/>
          </p:cNvSpPr>
          <p:nvPr>
            <p:ph type="title"/>
          </p:nvPr>
        </p:nvSpPr>
        <p:spPr/>
        <p:txBody>
          <a:bodyPr/>
          <a:lstStyle/>
          <a:p>
            <a:r>
              <a:rPr lang="en-US" dirty="0"/>
              <a:t>Potential Research Topics</a:t>
            </a:r>
          </a:p>
        </p:txBody>
      </p:sp>
      <p:sp>
        <p:nvSpPr>
          <p:cNvPr id="4" name="Slide Number Placeholder 3">
            <a:extLst>
              <a:ext uri="{FF2B5EF4-FFF2-40B4-BE49-F238E27FC236}">
                <a16:creationId xmlns:a16="http://schemas.microsoft.com/office/drawing/2014/main" id="{C4199030-802B-89A6-64E5-71F4A84DF92E}"/>
              </a:ext>
            </a:extLst>
          </p:cNvPr>
          <p:cNvSpPr>
            <a:spLocks noGrp="1"/>
          </p:cNvSpPr>
          <p:nvPr>
            <p:ph type="sldNum" sz="quarter" idx="12"/>
          </p:nvPr>
        </p:nvSpPr>
        <p:spPr/>
        <p:txBody>
          <a:bodyPr/>
          <a:lstStyle/>
          <a:p>
            <a:fld id="{B6F15528-21DE-4FAA-801E-634DDDAF4B2B}" type="slidenum">
              <a:rPr lang="en-US" smtClean="0"/>
              <a:pPr/>
              <a:t>49</a:t>
            </a:fld>
            <a:endParaRPr lang="en-US" dirty="0"/>
          </a:p>
        </p:txBody>
      </p:sp>
      <p:pic>
        <p:nvPicPr>
          <p:cNvPr id="7" name="Graphic 6" descr="Desk with solid fill">
            <a:extLst>
              <a:ext uri="{FF2B5EF4-FFF2-40B4-BE49-F238E27FC236}">
                <a16:creationId xmlns:a16="http://schemas.microsoft.com/office/drawing/2014/main" id="{5A150F81-EB1B-7289-70D5-7494719C11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21245" y="0"/>
            <a:ext cx="1554480" cy="1554480"/>
          </a:xfrm>
          <a:prstGeom prst="rect">
            <a:avLst/>
          </a:prstGeom>
        </p:spPr>
      </p:pic>
      <p:grpSp>
        <p:nvGrpSpPr>
          <p:cNvPr id="18" name="Group 17">
            <a:extLst>
              <a:ext uri="{FF2B5EF4-FFF2-40B4-BE49-F238E27FC236}">
                <a16:creationId xmlns:a16="http://schemas.microsoft.com/office/drawing/2014/main" id="{95B1FFB6-B216-241A-0146-9F2D0DAB8F0E}"/>
              </a:ext>
            </a:extLst>
          </p:cNvPr>
          <p:cNvGrpSpPr/>
          <p:nvPr/>
        </p:nvGrpSpPr>
        <p:grpSpPr>
          <a:xfrm>
            <a:off x="1676400" y="1676400"/>
            <a:ext cx="8533404" cy="4489826"/>
            <a:chOff x="1676400" y="1606174"/>
            <a:chExt cx="8533404" cy="4489826"/>
          </a:xfrm>
        </p:grpSpPr>
        <p:pic>
          <p:nvPicPr>
            <p:cNvPr id="1029" name="Picture 5">
              <a:extLst>
                <a:ext uri="{FF2B5EF4-FFF2-40B4-BE49-F238E27FC236}">
                  <a16:creationId xmlns:a16="http://schemas.microsoft.com/office/drawing/2014/main" id="{94F0E811-318B-5A71-80E7-F45B21E634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809"/>
            <a:stretch/>
          </p:blipFill>
          <p:spPr bwMode="auto">
            <a:xfrm>
              <a:off x="1676400" y="1960200"/>
              <a:ext cx="8533404" cy="413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5960133F-5FF4-6D1A-B6EA-7AB15BE017F1}"/>
                </a:ext>
              </a:extLst>
            </p:cNvPr>
            <p:cNvSpPr txBox="1"/>
            <p:nvPr/>
          </p:nvSpPr>
          <p:spPr>
            <a:xfrm>
              <a:off x="2438400" y="1606174"/>
              <a:ext cx="264317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CA" dirty="0"/>
                <a:t>Latent Network Modeling</a:t>
              </a:r>
            </a:p>
          </p:txBody>
        </p:sp>
        <p:sp>
          <p:nvSpPr>
            <p:cNvPr id="15" name="TextBox 14">
              <a:extLst>
                <a:ext uri="{FF2B5EF4-FFF2-40B4-BE49-F238E27FC236}">
                  <a16:creationId xmlns:a16="http://schemas.microsoft.com/office/drawing/2014/main" id="{D0F2DE1B-FFAD-F9C6-465B-A44B2110319E}"/>
                </a:ext>
              </a:extLst>
            </p:cNvPr>
            <p:cNvSpPr txBox="1"/>
            <p:nvPr/>
          </p:nvSpPr>
          <p:spPr>
            <a:xfrm>
              <a:off x="6629400" y="1606174"/>
              <a:ext cx="279530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CA" dirty="0"/>
                <a:t>Residual Network Modeling</a:t>
              </a:r>
            </a:p>
          </p:txBody>
        </p:sp>
      </p:grpSp>
      <p:sp>
        <p:nvSpPr>
          <p:cNvPr id="17" name="TextBox 16">
            <a:extLst>
              <a:ext uri="{FF2B5EF4-FFF2-40B4-BE49-F238E27FC236}">
                <a16:creationId xmlns:a16="http://schemas.microsoft.com/office/drawing/2014/main" id="{5DB803C8-5288-B432-74A4-87D2431A446E}"/>
              </a:ext>
            </a:extLst>
          </p:cNvPr>
          <p:cNvSpPr txBox="1"/>
          <p:nvPr/>
        </p:nvSpPr>
        <p:spPr>
          <a:xfrm>
            <a:off x="457200" y="6215390"/>
            <a:ext cx="10896600" cy="523220"/>
          </a:xfrm>
          <a:prstGeom prst="rect">
            <a:avLst/>
          </a:prstGeom>
          <a:noFill/>
        </p:spPr>
        <p:txBody>
          <a:bodyPr wrap="square">
            <a:spAutoFit/>
          </a:bodyPr>
          <a:lstStyle/>
          <a:p>
            <a:r>
              <a:rPr lang="en-CA" sz="1400" b="1" dirty="0"/>
              <a:t>Source:</a:t>
            </a:r>
            <a:r>
              <a:rPr lang="en-CA" sz="1400" dirty="0"/>
              <a:t> Epskamp, S., Rhemtulla, M., &amp; Borsboom, D. (2017). Generalized network psychometrics: Combining network and latent variable models. </a:t>
            </a:r>
            <a:r>
              <a:rPr lang="en-CA" sz="1400" i="1" dirty="0"/>
              <a:t>Psychometrika, 82</a:t>
            </a:r>
            <a:r>
              <a:rPr lang="en-CA" sz="1400" dirty="0"/>
              <a:t>(4), 904-927. </a:t>
            </a:r>
          </a:p>
        </p:txBody>
      </p:sp>
    </p:spTree>
    <p:extLst>
      <p:ext uri="{BB962C8B-B14F-4D97-AF65-F5344CB8AC3E}">
        <p14:creationId xmlns:p14="http://schemas.microsoft.com/office/powerpoint/2010/main" val="2832728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164FF-6014-D47D-3212-80FDEBFDB484}"/>
              </a:ext>
            </a:extLst>
          </p:cNvPr>
          <p:cNvSpPr>
            <a:spLocks noGrp="1"/>
          </p:cNvSpPr>
          <p:nvPr>
            <p:ph type="title"/>
          </p:nvPr>
        </p:nvSpPr>
        <p:spPr/>
        <p:txBody>
          <a:bodyPr/>
          <a:lstStyle/>
          <a:p>
            <a:r>
              <a:rPr lang="en-US" dirty="0"/>
              <a:t>The Network Perspective</a:t>
            </a:r>
          </a:p>
        </p:txBody>
      </p:sp>
      <p:sp>
        <p:nvSpPr>
          <p:cNvPr id="3" name="Footer Placeholder 2">
            <a:extLst>
              <a:ext uri="{FF2B5EF4-FFF2-40B4-BE49-F238E27FC236}">
                <a16:creationId xmlns:a16="http://schemas.microsoft.com/office/drawing/2014/main" id="{219E2168-1DE8-57CA-6168-63C5D3FB7C29}"/>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3ACCBE00-2735-3432-591A-FD23A7AE49C1}"/>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
        <p:nvSpPr>
          <p:cNvPr id="5" name="Content Placeholder 4">
            <a:extLst>
              <a:ext uri="{FF2B5EF4-FFF2-40B4-BE49-F238E27FC236}">
                <a16:creationId xmlns:a16="http://schemas.microsoft.com/office/drawing/2014/main" id="{3F9F63BB-1217-CD32-3B6E-CF571EF6EE5B}"/>
              </a:ext>
            </a:extLst>
          </p:cNvPr>
          <p:cNvSpPr>
            <a:spLocks noGrp="1"/>
          </p:cNvSpPr>
          <p:nvPr>
            <p:ph sz="quarter" idx="1"/>
          </p:nvPr>
        </p:nvSpPr>
        <p:spPr>
          <a:xfrm>
            <a:off x="804672" y="1447800"/>
            <a:ext cx="10777728" cy="5021262"/>
          </a:xfrm>
        </p:spPr>
        <p:txBody>
          <a:bodyPr>
            <a:normAutofit fontScale="70000" lnSpcReduction="20000"/>
          </a:bodyPr>
          <a:lstStyle/>
          <a:p>
            <a:r>
              <a:rPr lang="en-CA" dirty="0"/>
              <a:t>In the network science perspective, the attributes are conceptualized as “</a:t>
            </a:r>
            <a:r>
              <a:rPr lang="en-CA" dirty="0">
                <a:sym typeface="Wingdings" panose="05000000000000000000" pitchFamily="2" charset="2"/>
              </a:rPr>
              <a:t>a system of causal relations between observed variables” (</a:t>
            </a:r>
            <a:r>
              <a:rPr lang="en-CA" dirty="0">
                <a:sym typeface="Wingdings" panose="05000000000000000000" pitchFamily="2" charset="2"/>
                <a:hlinkClick r:id="rId2"/>
              </a:rPr>
              <a:t>Schmittmann et al., 2013</a:t>
            </a:r>
            <a:r>
              <a:rPr lang="en-CA" dirty="0">
                <a:sym typeface="Wingdings" panose="05000000000000000000" pitchFamily="2" charset="2"/>
              </a:rPr>
              <a:t>). Constructs are viewed as “dynamical systems”  a network of observed variables</a:t>
            </a:r>
            <a:endParaRPr lang="en-CA" dirty="0"/>
          </a:p>
          <a:p>
            <a:endParaRPr lang="en-US" dirty="0"/>
          </a:p>
          <a:p>
            <a:r>
              <a:rPr lang="en-US" dirty="0"/>
              <a:t>For example, assume that we have a depression inventory with items focused on </a:t>
            </a:r>
            <a:r>
              <a:rPr lang="en-CA" dirty="0"/>
              <a:t>“lack of sleep,” “fatigue,” and “concentration problems.”</a:t>
            </a:r>
          </a:p>
          <a:p>
            <a:endParaRPr lang="en-CA" dirty="0"/>
          </a:p>
          <a:p>
            <a:r>
              <a:rPr lang="en-CA" dirty="0"/>
              <a:t>In the traditional psychometric view, we would combine the results from these items and create a single score that represents a person’s level of depression. </a:t>
            </a:r>
          </a:p>
          <a:p>
            <a:endParaRPr lang="en-CA" dirty="0"/>
          </a:p>
          <a:p>
            <a:r>
              <a:rPr lang="en-CA" dirty="0"/>
              <a:t>In the network science perspective, potential direct relations between symptoms are primarily considered (rather than the construct of depression).</a:t>
            </a:r>
          </a:p>
          <a:p>
            <a:pPr lvl="1"/>
            <a:r>
              <a:rPr lang="en-CA" dirty="0"/>
              <a:t>e.g., lack of sleep </a:t>
            </a:r>
            <a:r>
              <a:rPr lang="en-CA" dirty="0">
                <a:sym typeface="Wingdings" panose="05000000000000000000" pitchFamily="2" charset="2"/>
              </a:rPr>
              <a:t></a:t>
            </a:r>
            <a:r>
              <a:rPr lang="en-CA" dirty="0"/>
              <a:t> fatigue </a:t>
            </a:r>
            <a:r>
              <a:rPr lang="en-CA" dirty="0">
                <a:sym typeface="Wingdings" panose="05000000000000000000" pitchFamily="2" charset="2"/>
              </a:rPr>
              <a:t></a:t>
            </a:r>
            <a:r>
              <a:rPr lang="en-CA" dirty="0"/>
              <a:t> concentration problems</a:t>
            </a:r>
          </a:p>
          <a:p>
            <a:endParaRPr lang="en-CA" dirty="0"/>
          </a:p>
          <a:p>
            <a:r>
              <a:rPr lang="en-CA" dirty="0"/>
              <a:t>Researchers using network science believe that:</a:t>
            </a:r>
          </a:p>
          <a:p>
            <a:pPr lvl="1"/>
            <a:r>
              <a:rPr lang="en-CA" dirty="0"/>
              <a:t>Investigating a construct means investigating the network (i.e., network structure and network dynamics).</a:t>
            </a:r>
          </a:p>
          <a:p>
            <a:pPr lvl="1"/>
            <a:r>
              <a:rPr lang="en-CA" dirty="0"/>
              <a:t>The observed variables do not measure the construct, but are part of it.</a:t>
            </a:r>
          </a:p>
          <a:p>
            <a:pPr lvl="1"/>
            <a:r>
              <a:rPr lang="en-CA" dirty="0"/>
              <a:t>Studying the relation between observed variables and the construct means studying the function of the observables in the network.</a:t>
            </a:r>
          </a:p>
          <a:p>
            <a:endParaRPr lang="en-CA" dirty="0"/>
          </a:p>
          <a:p>
            <a:endParaRPr lang="en-US" dirty="0"/>
          </a:p>
        </p:txBody>
      </p:sp>
      <p:pic>
        <p:nvPicPr>
          <p:cNvPr id="7" name="Graphic 6" descr="Connections with solid fill">
            <a:extLst>
              <a:ext uri="{FF2B5EF4-FFF2-40B4-BE49-F238E27FC236}">
                <a16:creationId xmlns:a16="http://schemas.microsoft.com/office/drawing/2014/main" id="{12CAB9C8-B732-F51F-01F8-F63619D5A8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5995" y="388938"/>
            <a:ext cx="914400" cy="914400"/>
          </a:xfrm>
          <a:prstGeom prst="rect">
            <a:avLst/>
          </a:prstGeom>
        </p:spPr>
      </p:pic>
    </p:spTree>
    <p:extLst>
      <p:ext uri="{BB962C8B-B14F-4D97-AF65-F5344CB8AC3E}">
        <p14:creationId xmlns:p14="http://schemas.microsoft.com/office/powerpoint/2010/main" val="91072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DE2910D-4B22-E378-085C-7DE297560DEE}"/>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37F48004-CF26-2BB6-5D0E-D7AC6D80F0FE}"/>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
        <p:nvSpPr>
          <p:cNvPr id="5" name="Content Placeholder 4">
            <a:extLst>
              <a:ext uri="{FF2B5EF4-FFF2-40B4-BE49-F238E27FC236}">
                <a16:creationId xmlns:a16="http://schemas.microsoft.com/office/drawing/2014/main" id="{D71EAF6D-459F-94C4-1449-8BB47C611301}"/>
              </a:ext>
            </a:extLst>
          </p:cNvPr>
          <p:cNvSpPr>
            <a:spLocks noGrp="1"/>
          </p:cNvSpPr>
          <p:nvPr>
            <p:ph sz="quarter" idx="1"/>
          </p:nvPr>
        </p:nvSpPr>
        <p:spPr>
          <a:xfrm>
            <a:off x="304800" y="2971800"/>
            <a:ext cx="11582400" cy="762000"/>
          </a:xfrm>
        </p:spPr>
        <p:txBody>
          <a:bodyPr>
            <a:normAutofit/>
          </a:bodyPr>
          <a:lstStyle/>
          <a:p>
            <a:pPr marL="0" indent="0" algn="ctr">
              <a:buNone/>
            </a:pPr>
            <a:r>
              <a:rPr lang="en-US" sz="4000" b="1" dirty="0"/>
              <a:t>Psychological Networks </a:t>
            </a:r>
            <a:r>
              <a:rPr lang="en-US" sz="4000" b="1" dirty="0">
                <a:solidFill>
                  <a:srgbClr val="FF0000"/>
                </a:solidFill>
              </a:rPr>
              <a:t>≠</a:t>
            </a:r>
            <a:r>
              <a:rPr lang="en-US" sz="4000" b="1" dirty="0"/>
              <a:t> Social or Neural Networks</a:t>
            </a:r>
            <a:endParaRPr lang="en-CA" sz="4000" b="1" dirty="0"/>
          </a:p>
        </p:txBody>
      </p:sp>
      <p:pic>
        <p:nvPicPr>
          <p:cNvPr id="2050" name="Picture 2" descr="Social Network Analytics. Social Network Analytics (with a Case… | by  Shreyansh nanawati | Analytics Vidhya | Medium">
            <a:extLst>
              <a:ext uri="{FF2B5EF4-FFF2-40B4-BE49-F238E27FC236}">
                <a16:creationId xmlns:a16="http://schemas.microsoft.com/office/drawing/2014/main" id="{2E66D02D-837A-A975-66E8-9E7F7CB040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9000" y="4008120"/>
            <a:ext cx="3640451" cy="24688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ural networks – TikZ.net">
            <a:extLst>
              <a:ext uri="{FF2B5EF4-FFF2-40B4-BE49-F238E27FC236}">
                <a16:creationId xmlns:a16="http://schemas.microsoft.com/office/drawing/2014/main" id="{90E39893-F2CC-3CB1-0BE8-12665F211A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6908" y="182880"/>
            <a:ext cx="3204633" cy="2286000"/>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47D6411B-A9BC-585A-BCE9-7FD01301B552}"/>
              </a:ext>
            </a:extLst>
          </p:cNvPr>
          <p:cNvSpPr/>
          <p:nvPr/>
        </p:nvSpPr>
        <p:spPr>
          <a:xfrm rot="2697203">
            <a:off x="6612828" y="3779032"/>
            <a:ext cx="990600" cy="4114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314A7778-845D-74AA-9FCE-5A441D48B08E}"/>
              </a:ext>
            </a:extLst>
          </p:cNvPr>
          <p:cNvSpPr/>
          <p:nvPr/>
        </p:nvSpPr>
        <p:spPr>
          <a:xfrm rot="14464764">
            <a:off x="8541283" y="2593609"/>
            <a:ext cx="670789" cy="41148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931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B4C9C87-9686-D642-9D0C-10ABD80AFD48}"/>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EC25A1D5-0D42-22E3-BE6A-C445A512FE11}"/>
              </a:ext>
            </a:extLst>
          </p:cNvPr>
          <p:cNvSpPr>
            <a:spLocks noGrp="1"/>
          </p:cNvSpPr>
          <p:nvPr>
            <p:ph type="sldNum" sz="quarter" idx="12"/>
          </p:nvPr>
        </p:nvSpPr>
        <p:spPr/>
        <p:txBody>
          <a:bodyPr/>
          <a:lstStyle/>
          <a:p>
            <a:fld id="{B6F15528-21DE-4FAA-801E-634DDDAF4B2B}" type="slidenum">
              <a:rPr lang="en-US" smtClean="0"/>
              <a:pPr/>
              <a:t>7</a:t>
            </a:fld>
            <a:endParaRPr lang="en-US" dirty="0"/>
          </a:p>
        </p:txBody>
      </p:sp>
      <p:pic>
        <p:nvPicPr>
          <p:cNvPr id="1026" name="Picture 2" descr="5 Personality Traits - Infographic">
            <a:extLst>
              <a:ext uri="{FF2B5EF4-FFF2-40B4-BE49-F238E27FC236}">
                <a16:creationId xmlns:a16="http://schemas.microsoft.com/office/drawing/2014/main" id="{893EC8EF-1461-E175-348D-614C873D34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08"/>
          <a:stretch/>
        </p:blipFill>
        <p:spPr bwMode="auto">
          <a:xfrm>
            <a:off x="2743200" y="152400"/>
            <a:ext cx="6283345"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63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3D0BA9C-FB9D-910D-691D-D1B93F3A4E97}"/>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45BC2DA8-FAA9-AB1D-E832-7423D0B982D3}"/>
              </a:ext>
            </a:extLst>
          </p:cNvPr>
          <p:cNvSpPr>
            <a:spLocks noGrp="1"/>
          </p:cNvSpPr>
          <p:nvPr>
            <p:ph type="sldNum" sz="quarter" idx="12"/>
          </p:nvPr>
        </p:nvSpPr>
        <p:spPr/>
        <p:txBody>
          <a:bodyPr/>
          <a:lstStyle/>
          <a:p>
            <a:fld id="{B6F15528-21DE-4FAA-801E-634DDDAF4B2B}" type="slidenum">
              <a:rPr lang="en-US" smtClean="0"/>
              <a:pPr/>
              <a:t>8</a:t>
            </a:fld>
            <a:endParaRPr lang="en-US" dirty="0"/>
          </a:p>
        </p:txBody>
      </p:sp>
      <p:pic>
        <p:nvPicPr>
          <p:cNvPr id="2053" name="Picture 5">
            <a:extLst>
              <a:ext uri="{FF2B5EF4-FFF2-40B4-BE49-F238E27FC236}">
                <a16:creationId xmlns:a16="http://schemas.microsoft.com/office/drawing/2014/main" id="{0C339D9A-31CC-5560-92E9-70F03B72C8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430" y="381000"/>
            <a:ext cx="8421140" cy="57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8023DD8-E338-200E-C610-6B67B3D7761A}"/>
              </a:ext>
            </a:extLst>
          </p:cNvPr>
          <p:cNvSpPr txBox="1"/>
          <p:nvPr/>
        </p:nvSpPr>
        <p:spPr>
          <a:xfrm>
            <a:off x="609600" y="6088405"/>
            <a:ext cx="10515600" cy="307777"/>
          </a:xfrm>
          <a:prstGeom prst="rect">
            <a:avLst/>
          </a:prstGeom>
          <a:noFill/>
        </p:spPr>
        <p:txBody>
          <a:bodyPr wrap="square">
            <a:spAutoFit/>
          </a:bodyPr>
          <a:lstStyle/>
          <a:p>
            <a:pPr algn="ctr"/>
            <a:r>
              <a:rPr lang="en-CA" sz="1400" b="1" i="0" dirty="0">
                <a:solidFill>
                  <a:srgbClr val="222222"/>
                </a:solidFill>
                <a:effectLst/>
                <a:latin typeface="Arial" panose="020B0604020202020204" pitchFamily="34" charset="0"/>
              </a:rPr>
              <a:t>Source</a:t>
            </a:r>
            <a:r>
              <a:rPr lang="en-CA" sz="1400" b="0" i="0" dirty="0">
                <a:solidFill>
                  <a:srgbClr val="222222"/>
                </a:solidFill>
                <a:effectLst/>
                <a:latin typeface="Arial" panose="020B0604020202020204" pitchFamily="34" charset="0"/>
              </a:rPr>
              <a:t>: Epskamp, S. (2017). Network psychometrics (Doctoral dissertation). </a:t>
            </a:r>
            <a:r>
              <a:rPr lang="en-CA" sz="1400" b="0" i="1" dirty="0">
                <a:solidFill>
                  <a:srgbClr val="222222"/>
                </a:solidFill>
                <a:effectLst/>
                <a:latin typeface="Arial" panose="020B0604020202020204" pitchFamily="34" charset="0"/>
              </a:rPr>
              <a:t>Amsterdam: University of Amsterdam</a:t>
            </a:r>
            <a:r>
              <a:rPr lang="en-CA" sz="1400" b="0" i="0" dirty="0">
                <a:solidFill>
                  <a:srgbClr val="222222"/>
                </a:solidFill>
                <a:effectLst/>
                <a:latin typeface="Arial" panose="020B0604020202020204" pitchFamily="34" charset="0"/>
              </a:rPr>
              <a:t>.</a:t>
            </a:r>
            <a:endParaRPr lang="en-CA" sz="1400" dirty="0"/>
          </a:p>
        </p:txBody>
      </p:sp>
      <p:sp>
        <p:nvSpPr>
          <p:cNvPr id="5" name="TextBox 4">
            <a:extLst>
              <a:ext uri="{FF2B5EF4-FFF2-40B4-BE49-F238E27FC236}">
                <a16:creationId xmlns:a16="http://schemas.microsoft.com/office/drawing/2014/main" id="{E95D296F-6919-9DBE-9AD1-C15D9E8347EC}"/>
              </a:ext>
            </a:extLst>
          </p:cNvPr>
          <p:cNvSpPr txBox="1"/>
          <p:nvPr/>
        </p:nvSpPr>
        <p:spPr>
          <a:xfrm>
            <a:off x="7239000" y="347668"/>
            <a:ext cx="2957672" cy="400110"/>
          </a:xfrm>
          <a:prstGeom prst="rect">
            <a:avLst/>
          </a:prstGeom>
          <a:noFill/>
        </p:spPr>
        <p:txBody>
          <a:bodyPr wrap="square">
            <a:spAutoFit/>
          </a:bodyPr>
          <a:lstStyle/>
          <a:p>
            <a:pPr algn="ctr"/>
            <a:r>
              <a:rPr lang="en-CA" sz="2000" b="1" i="0" dirty="0">
                <a:solidFill>
                  <a:srgbClr val="3C9DAC"/>
                </a:solidFill>
                <a:effectLst/>
                <a:latin typeface="+mj-lt"/>
              </a:rPr>
              <a:t>Big Five Personality Test</a:t>
            </a:r>
            <a:endParaRPr lang="en-CA" sz="2000" b="1" i="0" dirty="0">
              <a:solidFill>
                <a:srgbClr val="3C9DAC"/>
              </a:solidFill>
              <a:effectLst/>
              <a:latin typeface="+mj-lt"/>
              <a:hlinkClick r:id="rId3">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4524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4B184-C7D2-3E1B-E052-0B0283EEB77A}"/>
              </a:ext>
            </a:extLst>
          </p:cNvPr>
          <p:cNvSpPr>
            <a:spLocks noGrp="1"/>
          </p:cNvSpPr>
          <p:nvPr>
            <p:ph type="title"/>
          </p:nvPr>
        </p:nvSpPr>
        <p:spPr/>
        <p:txBody>
          <a:bodyPr/>
          <a:lstStyle/>
          <a:p>
            <a:r>
              <a:rPr lang="en-CA" dirty="0"/>
              <a:t>Constructing a Psychological Network</a:t>
            </a:r>
          </a:p>
        </p:txBody>
      </p:sp>
      <p:sp>
        <p:nvSpPr>
          <p:cNvPr id="3" name="Footer Placeholder 2">
            <a:extLst>
              <a:ext uri="{FF2B5EF4-FFF2-40B4-BE49-F238E27FC236}">
                <a16:creationId xmlns:a16="http://schemas.microsoft.com/office/drawing/2014/main" id="{617BA619-911B-3F14-0700-1114A88FEE4F}"/>
              </a:ext>
            </a:extLst>
          </p:cNvPr>
          <p:cNvSpPr>
            <a:spLocks noGrp="1"/>
          </p:cNvSpPr>
          <p:nvPr>
            <p:ph type="ftr" sz="quarter" idx="11"/>
          </p:nvPr>
        </p:nvSpPr>
        <p:spPr/>
        <p:txBody>
          <a:bodyPr/>
          <a:lstStyle/>
          <a:p>
            <a:r>
              <a:rPr lang="en-CA" dirty="0"/>
              <a:t>© Okan Bulut - Measurement Theory II</a:t>
            </a:r>
            <a:endParaRPr lang="en-US" sz="1400" dirty="0"/>
          </a:p>
        </p:txBody>
      </p:sp>
      <p:sp>
        <p:nvSpPr>
          <p:cNvPr id="4" name="Slide Number Placeholder 3">
            <a:extLst>
              <a:ext uri="{FF2B5EF4-FFF2-40B4-BE49-F238E27FC236}">
                <a16:creationId xmlns:a16="http://schemas.microsoft.com/office/drawing/2014/main" id="{117AC1D0-5ECA-F939-4A3D-252C5326C21F}"/>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
        <p:nvSpPr>
          <p:cNvPr id="5" name="Content Placeholder 4">
            <a:extLst>
              <a:ext uri="{FF2B5EF4-FFF2-40B4-BE49-F238E27FC236}">
                <a16:creationId xmlns:a16="http://schemas.microsoft.com/office/drawing/2014/main" id="{28BA3383-3B28-C4A5-964B-B3F2ECD545CB}"/>
              </a:ext>
            </a:extLst>
          </p:cNvPr>
          <p:cNvSpPr>
            <a:spLocks noGrp="1"/>
          </p:cNvSpPr>
          <p:nvPr>
            <p:ph sz="quarter" idx="1"/>
          </p:nvPr>
        </p:nvSpPr>
        <p:spPr/>
        <p:txBody>
          <a:bodyPr>
            <a:normAutofit fontScale="85000" lnSpcReduction="20000"/>
          </a:bodyPr>
          <a:lstStyle/>
          <a:p>
            <a:r>
              <a:rPr lang="en-US" dirty="0"/>
              <a:t>In psychology (and now, in education), researchers typically use </a:t>
            </a:r>
            <a:r>
              <a:rPr lang="en-US" b="1" dirty="0"/>
              <a:t>undirected</a:t>
            </a:r>
            <a:r>
              <a:rPr lang="en-US" dirty="0"/>
              <a:t> network models.</a:t>
            </a:r>
          </a:p>
          <a:p>
            <a:endParaRPr lang="en-US" dirty="0"/>
          </a:p>
          <a:p>
            <a:r>
              <a:rPr lang="en-US" dirty="0"/>
              <a:t>The pairwise Markov Random Field (PMRF) </a:t>
            </a:r>
            <a:r>
              <a:rPr lang="en-US" dirty="0">
                <a:sym typeface="Wingdings" panose="05000000000000000000" pitchFamily="2" charset="2"/>
              </a:rPr>
              <a:t>refers to a broad class of statistical models to estimate such network models.</a:t>
            </a:r>
            <a:endParaRPr lang="en-US" dirty="0"/>
          </a:p>
          <a:p>
            <a:endParaRPr lang="en-US" dirty="0"/>
          </a:p>
          <a:p>
            <a:r>
              <a:rPr lang="en-US" dirty="0"/>
              <a:t>Different PMRF models can be used, depending upon the type of data (i.e., continuous, ordinal, binary, or mixtures of these data types) to be modelled.</a:t>
            </a:r>
          </a:p>
          <a:p>
            <a:endParaRPr lang="en-US" dirty="0"/>
          </a:p>
          <a:p>
            <a:r>
              <a:rPr lang="en-US" dirty="0"/>
              <a:t>The most widely used framework for constructing a psychological network on </a:t>
            </a:r>
            <a:r>
              <a:rPr lang="en-US" b="1" u="sng" dirty="0"/>
              <a:t>multivariate</a:t>
            </a:r>
            <a:r>
              <a:rPr lang="en-US" dirty="0"/>
              <a:t> data is to estimate a network of “partial correlation” coefficients (</a:t>
            </a:r>
            <a:r>
              <a:rPr lang="en-US" dirty="0">
                <a:hlinkClick r:id="rId2"/>
              </a:rPr>
              <a:t>McNally et al., 2015</a:t>
            </a:r>
            <a:r>
              <a:rPr lang="en-US" dirty="0"/>
              <a:t>).</a:t>
            </a:r>
          </a:p>
          <a:p>
            <a:endParaRPr lang="en-US" dirty="0"/>
          </a:p>
          <a:p>
            <a:r>
              <a:rPr lang="en-US" dirty="0"/>
              <a:t>Such networks are often called </a:t>
            </a:r>
            <a:r>
              <a:rPr lang="en-US" b="1" dirty="0"/>
              <a:t>Gaussian Graphical Models</a:t>
            </a:r>
            <a:r>
              <a:rPr lang="en-US" i="1" dirty="0"/>
              <a:t> </a:t>
            </a:r>
            <a:r>
              <a:rPr lang="en-US" dirty="0"/>
              <a:t>(GGMs; </a:t>
            </a:r>
            <a:r>
              <a:rPr lang="en-US" dirty="0">
                <a:hlinkClick r:id="rId3"/>
              </a:rPr>
              <a:t>Costantini et al., 2015</a:t>
            </a:r>
            <a:r>
              <a:rPr lang="en-US" dirty="0"/>
              <a:t>).</a:t>
            </a:r>
            <a:endParaRPr lang="en-CA" dirty="0"/>
          </a:p>
        </p:txBody>
      </p:sp>
    </p:spTree>
    <p:extLst>
      <p:ext uri="{BB962C8B-B14F-4D97-AF65-F5344CB8AC3E}">
        <p14:creationId xmlns:p14="http://schemas.microsoft.com/office/powerpoint/2010/main" val="1238679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Custom 26">
      <a:dk1>
        <a:sysClr val="windowText" lastClr="000000"/>
      </a:dk1>
      <a:lt1>
        <a:sysClr val="window" lastClr="FFFFFF"/>
      </a:lt1>
      <a:dk2>
        <a:srgbClr val="696464"/>
      </a:dk2>
      <a:lt2>
        <a:srgbClr val="E9E5DC"/>
      </a:lt2>
      <a:accent1>
        <a:srgbClr val="6374A6"/>
      </a:accent1>
      <a:accent2>
        <a:srgbClr val="7786B1"/>
      </a:accent2>
      <a:accent3>
        <a:srgbClr val="8593B9"/>
      </a:accent3>
      <a:accent4>
        <a:srgbClr val="7F7F7F"/>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9377</TotalTime>
  <Words>4037</Words>
  <Application>Microsoft Office PowerPoint</Application>
  <PresentationFormat>Widescreen</PresentationFormat>
  <Paragraphs>406</Paragraphs>
  <Slides>49</Slides>
  <Notes>7</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Arial</vt:lpstr>
      <vt:lpstr>Calibri</vt:lpstr>
      <vt:lpstr>Cambria Math</vt:lpstr>
      <vt:lpstr>CMSS10</vt:lpstr>
      <vt:lpstr>CMSSI10</vt:lpstr>
      <vt:lpstr>Franklin Gothic Book (Headings)</vt:lpstr>
      <vt:lpstr>NimbusRomNo9L-Regu</vt:lpstr>
      <vt:lpstr>Segoe UI</vt:lpstr>
      <vt:lpstr>Wingdings 2</vt:lpstr>
      <vt:lpstr>Equity</vt:lpstr>
      <vt:lpstr>EDPY 607 Measurement Theory II</vt:lpstr>
      <vt:lpstr>Outline</vt:lpstr>
      <vt:lpstr>“Traditional” Views in Psychometrics</vt:lpstr>
      <vt:lpstr>Network Science</vt:lpstr>
      <vt:lpstr>The Network Perspective</vt:lpstr>
      <vt:lpstr>PowerPoint Presentation</vt:lpstr>
      <vt:lpstr>PowerPoint Presentation</vt:lpstr>
      <vt:lpstr>PowerPoint Presentation</vt:lpstr>
      <vt:lpstr>Constructing a Psychological Network</vt:lpstr>
      <vt:lpstr>Gaussian Graphical Models</vt:lpstr>
      <vt:lpstr>What is a Partial Correlation?</vt:lpstr>
      <vt:lpstr>Partial Correlations in Network Graphs</vt:lpstr>
      <vt:lpstr>Example – A GGM Network with Weighted Edges</vt:lpstr>
      <vt:lpstr>Directed and Undirected Networks</vt:lpstr>
      <vt:lpstr>PowerPoint Presentation</vt:lpstr>
      <vt:lpstr>Why do we need partial correlations (rather than regular correlations) between two variables?</vt:lpstr>
      <vt:lpstr>PowerPoint Presentation</vt:lpstr>
      <vt:lpstr>PowerPoint Presentation</vt:lpstr>
      <vt:lpstr>PowerPoint Presentation</vt:lpstr>
      <vt:lpstr>PowerPoint Presentation</vt:lpstr>
      <vt:lpstr>Computing Partial Correlations</vt:lpstr>
      <vt:lpstr>PowerPoint Presentation</vt:lpstr>
      <vt:lpstr>“Regularized” Partial Correlation</vt:lpstr>
      <vt:lpstr>From LASSO to Graphical LASSO</vt:lpstr>
      <vt:lpstr>How Does glasso Work?</vt:lpstr>
      <vt:lpstr>PowerPoint Presentation</vt:lpstr>
      <vt:lpstr>EBIC glasso</vt:lpstr>
      <vt:lpstr>Centrality Measures</vt:lpstr>
      <vt:lpstr>Example – Centrality Measures</vt:lpstr>
      <vt:lpstr>PowerPoint Presentation</vt:lpstr>
      <vt:lpstr>PowerPoint Presentation</vt:lpstr>
      <vt:lpstr>PowerPoint Presentation</vt:lpstr>
      <vt:lpstr>Some Notes about Network Models</vt:lpstr>
      <vt:lpstr>Network Models Depending on Data Type</vt:lpstr>
      <vt:lpstr>Food for Thought</vt:lpstr>
      <vt:lpstr>PowerPoint Presentation</vt:lpstr>
      <vt:lpstr>How to Use Psychometric Network Analysis in Education</vt:lpstr>
      <vt:lpstr>Evaluating Dimensionality</vt:lpstr>
      <vt:lpstr>Evaluating Structural Consistency &amp; Item Stability</vt:lpstr>
      <vt:lpstr>Evaluating Structural Consistency &amp; Item Stability</vt:lpstr>
      <vt:lpstr>Evaluating Structural Consistency &amp; Item Stability</vt:lpstr>
      <vt:lpstr>Evaluating Structural Consistency &amp; Item Stability</vt:lpstr>
      <vt:lpstr>Evaluating Item Wording Effects</vt:lpstr>
      <vt:lpstr>Evaluating Item Wording Effects</vt:lpstr>
      <vt:lpstr>Evaluating Item Wording Effects</vt:lpstr>
      <vt:lpstr>Detecting Local Dependence</vt:lpstr>
      <vt:lpstr>Additional Resources</vt:lpstr>
      <vt:lpstr>Potential Research Topics</vt:lpstr>
      <vt:lpstr>Potential Research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Okan Bulut</dc:creator>
  <cp:lastModifiedBy>Okan Bulut</cp:lastModifiedBy>
  <cp:revision>2962</cp:revision>
  <dcterms:created xsi:type="dcterms:W3CDTF">2006-08-16T00:00:00Z</dcterms:created>
  <dcterms:modified xsi:type="dcterms:W3CDTF">2023-05-17T03:42:12Z</dcterms:modified>
</cp:coreProperties>
</file>